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1"/>
  </p:notesMasterIdLst>
  <p:sldIdLst>
    <p:sldId id="257" r:id="rId5"/>
    <p:sldId id="260" r:id="rId6"/>
    <p:sldId id="259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6" orient="horz" userDrawn="1">
          <p15:clr>
            <a:srgbClr val="A4A3A4"/>
          </p15:clr>
        </p15:guide>
        <p15:guide id="7" orient="horz" pos="4320" userDrawn="1">
          <p15:clr>
            <a:srgbClr val="A4A3A4"/>
          </p15:clr>
        </p15:guide>
        <p15:guide id="8" pos="120" userDrawn="1">
          <p15:clr>
            <a:srgbClr val="A4A3A4"/>
          </p15:clr>
        </p15:guide>
        <p15:guide id="9" pos="7560" userDrawn="1">
          <p15:clr>
            <a:srgbClr val="A4A3A4"/>
          </p15:clr>
        </p15:guide>
        <p15:guide id="10" orient="horz" pos="3456" userDrawn="1">
          <p15:clr>
            <a:srgbClr val="A4A3A4"/>
          </p15:clr>
        </p15:guide>
        <p15:guide id="11" orient="horz" pos="2592" userDrawn="1">
          <p15:clr>
            <a:srgbClr val="A4A3A4"/>
          </p15:clr>
        </p15:guide>
        <p15:guide id="12" orient="horz" pos="1728" userDrawn="1">
          <p15:clr>
            <a:srgbClr val="A4A3A4"/>
          </p15:clr>
        </p15:guide>
        <p15:guide id="13" orient="horz" pos="864" userDrawn="1">
          <p15:clr>
            <a:srgbClr val="A4A3A4"/>
          </p15:clr>
        </p15:guide>
        <p15:guide id="14" orient="horz" pos="3888" userDrawn="1">
          <p15:clr>
            <a:srgbClr val="A4A3A4"/>
          </p15:clr>
        </p15:guide>
        <p15:guide id="15" orient="horz" pos="3024" userDrawn="1">
          <p15:clr>
            <a:srgbClr val="A4A3A4"/>
          </p15:clr>
        </p15:guide>
        <p15:guide id="16" orient="horz" pos="2160" userDrawn="1">
          <p15:clr>
            <a:srgbClr val="A4A3A4"/>
          </p15:clr>
        </p15:guide>
        <p15:guide id="17" orient="horz" pos="1296" userDrawn="1">
          <p15:clr>
            <a:srgbClr val="A4A3A4"/>
          </p15:clr>
        </p15:guide>
        <p15:guide id="18" orient="horz" pos="432" userDrawn="1">
          <p15:clr>
            <a:srgbClr val="A4A3A4"/>
          </p15:clr>
        </p15:guide>
        <p15:guide id="19" userDrawn="1">
          <p15:clr>
            <a:srgbClr val="A4A3A4"/>
          </p15:clr>
        </p15:guide>
        <p15:guide id="20" pos="7680" userDrawn="1">
          <p15:clr>
            <a:srgbClr val="A4A3A4"/>
          </p15:clr>
        </p15:guide>
        <p15:guide id="21" pos="1920" userDrawn="1">
          <p15:clr>
            <a:srgbClr val="A4A3A4"/>
          </p15:clr>
        </p15:guide>
        <p15:guide id="22" pos="3840" userDrawn="1">
          <p15:clr>
            <a:srgbClr val="A4A3A4"/>
          </p15:clr>
        </p15:guide>
        <p15:guide id="23" pos="5760" userDrawn="1">
          <p15:clr>
            <a:srgbClr val="A4A3A4"/>
          </p15:clr>
        </p15:guide>
        <p15:guide id="24" pos="960" userDrawn="1">
          <p15:clr>
            <a:srgbClr val="A4A3A4"/>
          </p15:clr>
        </p15:guide>
        <p15:guide id="25" pos="2880" userDrawn="1">
          <p15:clr>
            <a:srgbClr val="A4A3A4"/>
          </p15:clr>
        </p15:guide>
        <p15:guide id="26" pos="4800" userDrawn="1">
          <p15:clr>
            <a:srgbClr val="A4A3A4"/>
          </p15:clr>
        </p15:guide>
        <p15:guide id="27" pos="6720" userDrawn="1">
          <p15:clr>
            <a:srgbClr val="A4A3A4"/>
          </p15:clr>
        </p15:guide>
        <p15:guide id="28" pos="1440" userDrawn="1">
          <p15:clr>
            <a:srgbClr val="A4A3A4"/>
          </p15:clr>
        </p15:guide>
        <p15:guide id="29" pos="480" userDrawn="1">
          <p15:clr>
            <a:srgbClr val="A4A3A4"/>
          </p15:clr>
        </p15:guide>
        <p15:guide id="30" pos="2400" userDrawn="1">
          <p15:clr>
            <a:srgbClr val="A4A3A4"/>
          </p15:clr>
        </p15:guide>
        <p15:guide id="31" pos="3360" userDrawn="1">
          <p15:clr>
            <a:srgbClr val="A4A3A4"/>
          </p15:clr>
        </p15:guide>
        <p15:guide id="32" pos="4320" userDrawn="1">
          <p15:clr>
            <a:srgbClr val="A4A3A4"/>
          </p15:clr>
        </p15:guide>
        <p15:guide id="33" pos="5280" userDrawn="1">
          <p15:clr>
            <a:srgbClr val="A4A3A4"/>
          </p15:clr>
        </p15:guide>
        <p15:guide id="34" pos="6240" userDrawn="1">
          <p15:clr>
            <a:srgbClr val="A4A3A4"/>
          </p15:clr>
        </p15:guide>
        <p15:guide id="35" pos="7200" userDrawn="1">
          <p15:clr>
            <a:srgbClr val="A4A3A4"/>
          </p15:clr>
        </p15:guide>
        <p15:guide id="36" orient="horz" pos="4224" userDrawn="1">
          <p15:clr>
            <a:srgbClr val="A4A3A4"/>
          </p15:clr>
        </p15:guide>
        <p15:guide id="37" orient="horz" pos="96" userDrawn="1">
          <p15:clr>
            <a:srgbClr val="A4A3A4"/>
          </p15:clr>
        </p15:guide>
        <p15:guide id="38" orient="horz" pos="417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BA0C2F"/>
    <a:srgbClr val="8C908E"/>
    <a:srgbClr val="BC1E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5" autoAdjust="0"/>
    <p:restoredTop sz="86397" autoAdjust="0"/>
  </p:normalViewPr>
  <p:slideViewPr>
    <p:cSldViewPr snapToGrid="0" snapToObjects="1" showGuides="1">
      <p:cViewPr varScale="1">
        <p:scale>
          <a:sx n="80" d="100"/>
          <a:sy n="80" d="100"/>
        </p:scale>
        <p:origin x="1755" y="45"/>
      </p:cViewPr>
      <p:guideLst>
        <p:guide orient="horz"/>
        <p:guide orient="horz" pos="4320"/>
        <p:guide pos="120"/>
        <p:guide pos="7560"/>
        <p:guide orient="horz" pos="3456"/>
        <p:guide orient="horz" pos="2592"/>
        <p:guide orient="horz" pos="1728"/>
        <p:guide orient="horz" pos="864"/>
        <p:guide orient="horz" pos="3888"/>
        <p:guide orient="horz" pos="3024"/>
        <p:guide orient="horz" pos="2160"/>
        <p:guide orient="horz" pos="1296"/>
        <p:guide orient="horz" pos="432"/>
        <p:guide/>
        <p:guide pos="7680"/>
        <p:guide pos="1920"/>
        <p:guide pos="3840"/>
        <p:guide pos="5760"/>
        <p:guide pos="960"/>
        <p:guide pos="2880"/>
        <p:guide pos="4800"/>
        <p:guide pos="6720"/>
        <p:guide pos="1440"/>
        <p:guide pos="480"/>
        <p:guide pos="2400"/>
        <p:guide pos="3360"/>
        <p:guide pos="4320"/>
        <p:guide pos="5280"/>
        <p:guide pos="6240"/>
        <p:guide pos="7200"/>
        <p:guide orient="horz" pos="4224"/>
        <p:guide orient="horz" pos="96"/>
        <p:guide orient="horz" pos="417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eil Thomas Bendle" userId="ac11fc6b-727a-421a-a6ad-692986a5b44d" providerId="ADAL" clId="{F1A951F5-8864-4FF0-BB7C-10055D77450F}"/>
    <pc:docChg chg="undo custSel addSld delSld modSld">
      <pc:chgData name="Neil Thomas Bendle" userId="ac11fc6b-727a-421a-a6ad-692986a5b44d" providerId="ADAL" clId="{F1A951F5-8864-4FF0-BB7C-10055D77450F}" dt="2022-06-28T22:49:21.055" v="4851" actId="20577"/>
      <pc:docMkLst>
        <pc:docMk/>
      </pc:docMkLst>
      <pc:sldChg chg="modSp mod">
        <pc:chgData name="Neil Thomas Bendle" userId="ac11fc6b-727a-421a-a6ad-692986a5b44d" providerId="ADAL" clId="{F1A951F5-8864-4FF0-BB7C-10055D77450F}" dt="2022-06-28T22:49:21.055" v="4851" actId="20577"/>
        <pc:sldMkLst>
          <pc:docMk/>
          <pc:sldMk cId="1054141095" sldId="257"/>
        </pc:sldMkLst>
        <pc:spChg chg="mod">
          <ac:chgData name="Neil Thomas Bendle" userId="ac11fc6b-727a-421a-a6ad-692986a5b44d" providerId="ADAL" clId="{F1A951F5-8864-4FF0-BB7C-10055D77450F}" dt="2022-06-28T22:47:12.836" v="4850" actId="20577"/>
          <ac:spMkLst>
            <pc:docMk/>
            <pc:sldMk cId="1054141095" sldId="257"/>
            <ac:spMk id="2" creationId="{00000000-0000-0000-0000-000000000000}"/>
          </ac:spMkLst>
        </pc:spChg>
        <pc:spChg chg="mod">
          <ac:chgData name="Neil Thomas Bendle" userId="ac11fc6b-727a-421a-a6ad-692986a5b44d" providerId="ADAL" clId="{F1A951F5-8864-4FF0-BB7C-10055D77450F}" dt="2022-06-28T22:49:21.055" v="4851" actId="20577"/>
          <ac:spMkLst>
            <pc:docMk/>
            <pc:sldMk cId="1054141095" sldId="257"/>
            <ac:spMk id="3" creationId="{00000000-0000-0000-0000-000000000000}"/>
          </ac:spMkLst>
        </pc:spChg>
      </pc:sldChg>
      <pc:sldChg chg="modSp mod">
        <pc:chgData name="Neil Thomas Bendle" userId="ac11fc6b-727a-421a-a6ad-692986a5b44d" providerId="ADAL" clId="{F1A951F5-8864-4FF0-BB7C-10055D77450F}" dt="2022-06-28T22:42:16.783" v="4566" actId="20577"/>
        <pc:sldMkLst>
          <pc:docMk/>
          <pc:sldMk cId="2581101274" sldId="259"/>
        </pc:sldMkLst>
        <pc:spChg chg="mod">
          <ac:chgData name="Neil Thomas Bendle" userId="ac11fc6b-727a-421a-a6ad-692986a5b44d" providerId="ADAL" clId="{F1A951F5-8864-4FF0-BB7C-10055D77450F}" dt="2022-06-28T22:42:16.783" v="4566" actId="20577"/>
          <ac:spMkLst>
            <pc:docMk/>
            <pc:sldMk cId="2581101274" sldId="259"/>
            <ac:spMk id="3" creationId="{00000000-0000-0000-0000-000000000000}"/>
          </ac:spMkLst>
        </pc:spChg>
        <pc:spChg chg="mod">
          <ac:chgData name="Neil Thomas Bendle" userId="ac11fc6b-727a-421a-a6ad-692986a5b44d" providerId="ADAL" clId="{F1A951F5-8864-4FF0-BB7C-10055D77450F}" dt="2022-06-27T12:26:26.768" v="254" actId="20577"/>
          <ac:spMkLst>
            <pc:docMk/>
            <pc:sldMk cId="2581101274" sldId="259"/>
            <ac:spMk id="5" creationId="{00000000-0000-0000-0000-000000000000}"/>
          </ac:spMkLst>
        </pc:spChg>
      </pc:sldChg>
      <pc:sldChg chg="modSp new mod">
        <pc:chgData name="Neil Thomas Bendle" userId="ac11fc6b-727a-421a-a6ad-692986a5b44d" providerId="ADAL" clId="{F1A951F5-8864-4FF0-BB7C-10055D77450F}" dt="2022-06-28T22:43:41.035" v="4668" actId="20577"/>
        <pc:sldMkLst>
          <pc:docMk/>
          <pc:sldMk cId="1318263521" sldId="261"/>
        </pc:sldMkLst>
        <pc:spChg chg="mod">
          <ac:chgData name="Neil Thomas Bendle" userId="ac11fc6b-727a-421a-a6ad-692986a5b44d" providerId="ADAL" clId="{F1A951F5-8864-4FF0-BB7C-10055D77450F}" dt="2022-06-27T12:31:48.910" v="948" actId="20577"/>
          <ac:spMkLst>
            <pc:docMk/>
            <pc:sldMk cId="1318263521" sldId="261"/>
            <ac:spMk id="2" creationId="{A3645798-7812-1D7A-6623-14C9A6D2DB02}"/>
          </ac:spMkLst>
        </pc:spChg>
        <pc:spChg chg="mod">
          <ac:chgData name="Neil Thomas Bendle" userId="ac11fc6b-727a-421a-a6ad-692986a5b44d" providerId="ADAL" clId="{F1A951F5-8864-4FF0-BB7C-10055D77450F}" dt="2022-06-28T22:43:41.035" v="4668" actId="20577"/>
          <ac:spMkLst>
            <pc:docMk/>
            <pc:sldMk cId="1318263521" sldId="261"/>
            <ac:spMk id="3" creationId="{772BB77E-4234-1BAF-4E53-5E45645FD29C}"/>
          </ac:spMkLst>
        </pc:spChg>
      </pc:sldChg>
      <pc:sldChg chg="del">
        <pc:chgData name="Neil Thomas Bendle" userId="ac11fc6b-727a-421a-a6ad-692986a5b44d" providerId="ADAL" clId="{F1A951F5-8864-4FF0-BB7C-10055D77450F}" dt="2022-06-27T12:24:10.804" v="23" actId="47"/>
        <pc:sldMkLst>
          <pc:docMk/>
          <pc:sldMk cId="2640446636" sldId="261"/>
        </pc:sldMkLst>
      </pc:sldChg>
      <pc:sldChg chg="modSp new mod">
        <pc:chgData name="Neil Thomas Bendle" userId="ac11fc6b-727a-421a-a6ad-692986a5b44d" providerId="ADAL" clId="{F1A951F5-8864-4FF0-BB7C-10055D77450F}" dt="2022-06-28T22:45:17.311" v="4795" actId="27636"/>
        <pc:sldMkLst>
          <pc:docMk/>
          <pc:sldMk cId="1574132043" sldId="262"/>
        </pc:sldMkLst>
        <pc:spChg chg="mod">
          <ac:chgData name="Neil Thomas Bendle" userId="ac11fc6b-727a-421a-a6ad-692986a5b44d" providerId="ADAL" clId="{F1A951F5-8864-4FF0-BB7C-10055D77450F}" dt="2022-06-27T12:37:51.809" v="1758" actId="20577"/>
          <ac:spMkLst>
            <pc:docMk/>
            <pc:sldMk cId="1574132043" sldId="262"/>
            <ac:spMk id="2" creationId="{34888231-28ED-D2AC-D46A-4A291358B437}"/>
          </ac:spMkLst>
        </pc:spChg>
        <pc:spChg chg="mod">
          <ac:chgData name="Neil Thomas Bendle" userId="ac11fc6b-727a-421a-a6ad-692986a5b44d" providerId="ADAL" clId="{F1A951F5-8864-4FF0-BB7C-10055D77450F}" dt="2022-06-28T22:45:17.311" v="4795" actId="27636"/>
          <ac:spMkLst>
            <pc:docMk/>
            <pc:sldMk cId="1574132043" sldId="262"/>
            <ac:spMk id="3" creationId="{C42385E3-770D-2E18-BB0C-BC5F312F8BF5}"/>
          </ac:spMkLst>
        </pc:spChg>
      </pc:sldChg>
      <pc:sldChg chg="del">
        <pc:chgData name="Neil Thomas Bendle" userId="ac11fc6b-727a-421a-a6ad-692986a5b44d" providerId="ADAL" clId="{F1A951F5-8864-4FF0-BB7C-10055D77450F}" dt="2022-06-27T12:24:10.804" v="23" actId="47"/>
        <pc:sldMkLst>
          <pc:docMk/>
          <pc:sldMk cId="4174557958" sldId="262"/>
        </pc:sldMkLst>
      </pc:sldChg>
      <pc:sldChg chg="modSp new mod">
        <pc:chgData name="Neil Thomas Bendle" userId="ac11fc6b-727a-421a-a6ad-692986a5b44d" providerId="ADAL" clId="{F1A951F5-8864-4FF0-BB7C-10055D77450F}" dt="2022-06-28T22:46:56.714" v="4842" actId="20577"/>
        <pc:sldMkLst>
          <pc:docMk/>
          <pc:sldMk cId="1620879840" sldId="263"/>
        </pc:sldMkLst>
        <pc:spChg chg="mod">
          <ac:chgData name="Neil Thomas Bendle" userId="ac11fc6b-727a-421a-a6ad-692986a5b44d" providerId="ADAL" clId="{F1A951F5-8864-4FF0-BB7C-10055D77450F}" dt="2022-06-27T12:44:54.390" v="2647" actId="20577"/>
          <ac:spMkLst>
            <pc:docMk/>
            <pc:sldMk cId="1620879840" sldId="263"/>
            <ac:spMk id="2" creationId="{E50A4CCA-BFB6-45E1-C619-90E0D4A9145B}"/>
          </ac:spMkLst>
        </pc:spChg>
        <pc:spChg chg="mod">
          <ac:chgData name="Neil Thomas Bendle" userId="ac11fc6b-727a-421a-a6ad-692986a5b44d" providerId="ADAL" clId="{F1A951F5-8864-4FF0-BB7C-10055D77450F}" dt="2022-06-28T22:46:56.714" v="4842" actId="20577"/>
          <ac:spMkLst>
            <pc:docMk/>
            <pc:sldMk cId="1620879840" sldId="263"/>
            <ac:spMk id="3" creationId="{D193222C-CFB4-3FDF-F5EA-508556C63C51}"/>
          </ac:spMkLst>
        </pc:spChg>
      </pc:sldChg>
      <pc:sldChg chg="del">
        <pc:chgData name="Neil Thomas Bendle" userId="ac11fc6b-727a-421a-a6ad-692986a5b44d" providerId="ADAL" clId="{F1A951F5-8864-4FF0-BB7C-10055D77450F}" dt="2022-06-27T12:24:10.804" v="23" actId="47"/>
        <pc:sldMkLst>
          <pc:docMk/>
          <pc:sldMk cId="2269136012" sldId="263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C011D7-FE6A-4143-A824-E8F0009F4A74}" type="datetimeFigureOut">
              <a:t>7/6/2022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DBF397-2A2E-5243-9C89-299CAB27239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0510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 userDrawn="1"/>
        </p:nvSpPr>
        <p:spPr>
          <a:xfrm>
            <a:off x="0" y="0"/>
            <a:ext cx="4572000" cy="686609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BC1E3E"/>
              </a:solidFill>
              <a:latin typeface="Georgia" panose="02040502050405020303" pitchFamily="18" charset="0"/>
            </a:endParaRPr>
          </a:p>
        </p:txBody>
      </p:sp>
      <p:grpSp>
        <p:nvGrpSpPr>
          <p:cNvPr id="19" name="Group 18"/>
          <p:cNvGrpSpPr/>
          <p:nvPr userDrawn="1"/>
        </p:nvGrpSpPr>
        <p:grpSpPr>
          <a:xfrm>
            <a:off x="85468" y="81079"/>
            <a:ext cx="4483743" cy="6695842"/>
            <a:chOff x="85468" y="81079"/>
            <a:chExt cx="4486532" cy="6695842"/>
          </a:xfrm>
        </p:grpSpPr>
        <p:cxnSp>
          <p:nvCxnSpPr>
            <p:cNvPr id="20" name="Straight Connector 19"/>
            <p:cNvCxnSpPr/>
            <p:nvPr/>
          </p:nvCxnSpPr>
          <p:spPr>
            <a:xfrm flipH="1">
              <a:off x="85468" y="81079"/>
              <a:ext cx="4486532" cy="0"/>
            </a:xfrm>
            <a:prstGeom prst="line">
              <a:avLst/>
            </a:prstGeom>
            <a:ln w="95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85468" y="81079"/>
              <a:ext cx="0" cy="6695842"/>
            </a:xfrm>
            <a:prstGeom prst="line">
              <a:avLst/>
            </a:prstGeom>
            <a:ln w="95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85468" y="6776921"/>
              <a:ext cx="4486532" cy="0"/>
            </a:xfrm>
            <a:prstGeom prst="line">
              <a:avLst/>
            </a:prstGeom>
            <a:ln w="95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-1330496"/>
            <a:ext cx="2053177" cy="2983308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747" y="6044195"/>
            <a:ext cx="2410647" cy="601781"/>
          </a:xfrm>
          <a:prstGeom prst="rect">
            <a:avLst/>
          </a:prstGeom>
        </p:spPr>
      </p:pic>
      <p:sp>
        <p:nvSpPr>
          <p:cNvPr id="37" name="Picture Placeholder 36"/>
          <p:cNvSpPr>
            <a:spLocks noGrp="1"/>
          </p:cNvSpPr>
          <p:nvPr>
            <p:ph type="pic" sz="quarter" idx="13" hasCustomPrompt="1"/>
          </p:nvPr>
        </p:nvSpPr>
        <p:spPr>
          <a:xfrm>
            <a:off x="4568825" y="0"/>
            <a:ext cx="7623175" cy="6865938"/>
          </a:xfr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0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icon and select an image. Use the CROP tool under the PICTURE FORMAT tab to adjust.</a:t>
            </a:r>
          </a:p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286606" y="1776413"/>
            <a:ext cx="2760662" cy="1652587"/>
          </a:xfrm>
        </p:spPr>
        <p:txBody>
          <a:bodyPr>
            <a:noAutofit/>
          </a:bodyPr>
          <a:lstStyle>
            <a:lvl1pPr marL="0" indent="0">
              <a:buNone/>
              <a:defRPr sz="3600">
                <a:solidFill>
                  <a:schemeClr val="bg1"/>
                </a:solidFill>
              </a:defRPr>
            </a:lvl1pPr>
            <a:lvl3pPr marL="914400" indent="0">
              <a:buNone/>
              <a:defRPr sz="3600"/>
            </a:lvl3pPr>
            <a:lvl4pPr marL="1371600" indent="0">
              <a:buNone/>
              <a:defRPr sz="3600"/>
            </a:lvl4pPr>
            <a:lvl5pPr marL="1828800" indent="0">
              <a:buNone/>
              <a:defRPr sz="3600"/>
            </a:lvl5pPr>
          </a:lstStyle>
          <a:p>
            <a:pPr lvl="0"/>
            <a:r>
              <a:rPr lang="en-US" dirty="0"/>
              <a:t>Title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830994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4320">
          <p15:clr>
            <a:srgbClr val="FBAE40"/>
          </p15:clr>
        </p15:guide>
        <p15:guide id="4" pos="4800">
          <p15:clr>
            <a:srgbClr val="FBAE40"/>
          </p15:clr>
        </p15:guide>
        <p15:guide id="5" pos="5280">
          <p15:clr>
            <a:srgbClr val="FBAE40"/>
          </p15:clr>
        </p15:guide>
        <p15:guide id="6" pos="5760">
          <p15:clr>
            <a:srgbClr val="FBAE40"/>
          </p15:clr>
        </p15:guide>
        <p15:guide id="7" pos="6240">
          <p15:clr>
            <a:srgbClr val="FBAE40"/>
          </p15:clr>
        </p15:guide>
        <p15:guide id="8" pos="6720">
          <p15:clr>
            <a:srgbClr val="FBAE40"/>
          </p15:clr>
        </p15:guide>
        <p15:guide id="9" pos="7200">
          <p15:clr>
            <a:srgbClr val="FBAE40"/>
          </p15:clr>
        </p15:guide>
        <p15:guide id="10" pos="7680">
          <p15:clr>
            <a:srgbClr val="FBAE40"/>
          </p15:clr>
        </p15:guide>
        <p15:guide id="11" pos="3360">
          <p15:clr>
            <a:srgbClr val="FBAE40"/>
          </p15:clr>
        </p15:guide>
        <p15:guide id="12" pos="2880">
          <p15:clr>
            <a:srgbClr val="FBAE40"/>
          </p15:clr>
        </p15:guide>
        <p15:guide id="13" pos="2400">
          <p15:clr>
            <a:srgbClr val="FBAE40"/>
          </p15:clr>
        </p15:guide>
        <p15:guide id="14" pos="1920">
          <p15:clr>
            <a:srgbClr val="FBAE40"/>
          </p15:clr>
        </p15:guide>
        <p15:guide id="15" pos="1440">
          <p15:clr>
            <a:srgbClr val="FBAE40"/>
          </p15:clr>
        </p15:guide>
        <p15:guide id="16" pos="960">
          <p15:clr>
            <a:srgbClr val="FBAE40"/>
          </p15:clr>
        </p15:guide>
        <p15:guide id="17" pos="480">
          <p15:clr>
            <a:srgbClr val="FBAE40"/>
          </p15:clr>
        </p15:guide>
        <p15:guide id="18">
          <p15:clr>
            <a:srgbClr val="FBAE40"/>
          </p15:clr>
        </p15:guide>
        <p15:guide id="19" orient="horz" pos="1728">
          <p15:clr>
            <a:srgbClr val="FBAE40"/>
          </p15:clr>
        </p15:guide>
        <p15:guide id="20" orient="horz" pos="1296">
          <p15:clr>
            <a:srgbClr val="FBAE40"/>
          </p15:clr>
        </p15:guide>
        <p15:guide id="21" orient="horz" pos="864">
          <p15:clr>
            <a:srgbClr val="FBAE40"/>
          </p15:clr>
        </p15:guide>
        <p15:guide id="22" orient="horz" pos="432">
          <p15:clr>
            <a:srgbClr val="FBAE40"/>
          </p15:clr>
        </p15:guide>
        <p15:guide id="23" orient="horz">
          <p15:clr>
            <a:srgbClr val="FBAE40"/>
          </p15:clr>
        </p15:guide>
        <p15:guide id="24" orient="horz" pos="2592">
          <p15:clr>
            <a:srgbClr val="FBAE40"/>
          </p15:clr>
        </p15:guide>
        <p15:guide id="25" orient="horz" pos="3024">
          <p15:clr>
            <a:srgbClr val="FBAE40"/>
          </p15:clr>
        </p15:guide>
        <p15:guide id="26" orient="horz" pos="3456">
          <p15:clr>
            <a:srgbClr val="FBAE40"/>
          </p15:clr>
        </p15:guide>
        <p15:guide id="27" orient="horz" pos="3888">
          <p15:clr>
            <a:srgbClr val="FBAE40"/>
          </p15:clr>
        </p15:guide>
        <p15:guide id="28" orient="horz" pos="432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Op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85468" y="81079"/>
            <a:ext cx="12021064" cy="6695842"/>
          </a:xfrm>
          <a:prstGeom prst="rect">
            <a:avLst/>
          </a:prstGeom>
          <a:noFill/>
          <a:ln w="9525">
            <a:solidFill>
              <a:srgbClr val="BA0C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26454" y="-165260"/>
            <a:ext cx="471091" cy="684505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1096595" y="206463"/>
            <a:ext cx="10910887" cy="677862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600" b="0" i="0" u="none" baseline="0">
                <a:latin typeface="Georgia" panose="02040502050405020303" pitchFamily="18" charset="0"/>
                <a:ea typeface="Georgia" panose="02040502050405020303" pitchFamily="18" charset="0"/>
                <a:cs typeface="Arial" charset="0"/>
              </a:defRPr>
            </a:lvl1pPr>
          </a:lstStyle>
          <a:p>
            <a:pPr lvl="0"/>
            <a:r>
              <a:rPr lang="en-US" dirty="0"/>
              <a:t>Click to edit Master title style</a:t>
            </a:r>
            <a:endParaRPr lang="en-US" sz="3600" b="1" i="0" u="sng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672847" y="1230923"/>
            <a:ext cx="10910888" cy="45777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0" i="0" baseline="0">
                <a:latin typeface="Georgia" panose="02040502050405020303" pitchFamily="18" charset="0"/>
                <a:ea typeface="Georgia" panose="02040502050405020303" pitchFamily="18" charset="0"/>
                <a:cs typeface="Arial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11177221" y="6282076"/>
            <a:ext cx="562541" cy="3698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25A9C333-8DEA-A549-BB52-FB8135D4E171}" type="slidenum">
              <a:rPr lang="en-US" sz="1800" b="0" i="0" u="none">
                <a:solidFill>
                  <a:schemeClr val="tx1"/>
                </a:solidFill>
                <a:latin typeface="Georgia" panose="02040502050405020303" pitchFamily="18" charset="0"/>
                <a:ea typeface="Arial" charset="0"/>
                <a:cs typeface="Arial" charset="0"/>
              </a:rPr>
              <a:pPr algn="l"/>
              <a:t>‹#›</a:t>
            </a:fld>
            <a:endParaRPr lang="en-US" sz="1800" b="0" i="0" u="none" dirty="0">
              <a:solidFill>
                <a:schemeClr val="tx1"/>
              </a:solidFill>
              <a:latin typeface="Georgia" panose="02040502050405020303" pitchFamily="18" charset="0"/>
              <a:ea typeface="Arial" charset="0"/>
              <a:cs typeface="Arial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870" y="6248810"/>
            <a:ext cx="1909689" cy="476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68978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4320">
          <p15:clr>
            <a:srgbClr val="FBAE40"/>
          </p15:clr>
        </p15:guide>
        <p15:guide id="4" pos="4800">
          <p15:clr>
            <a:srgbClr val="FBAE40"/>
          </p15:clr>
        </p15:guide>
        <p15:guide id="5" pos="5280">
          <p15:clr>
            <a:srgbClr val="FBAE40"/>
          </p15:clr>
        </p15:guide>
        <p15:guide id="6" pos="5760">
          <p15:clr>
            <a:srgbClr val="FBAE40"/>
          </p15:clr>
        </p15:guide>
        <p15:guide id="7" pos="6240">
          <p15:clr>
            <a:srgbClr val="FBAE40"/>
          </p15:clr>
        </p15:guide>
        <p15:guide id="8" pos="6720">
          <p15:clr>
            <a:srgbClr val="FBAE40"/>
          </p15:clr>
        </p15:guide>
        <p15:guide id="9" pos="7200">
          <p15:clr>
            <a:srgbClr val="FBAE40"/>
          </p15:clr>
        </p15:guide>
        <p15:guide id="10" pos="7680">
          <p15:clr>
            <a:srgbClr val="FBAE40"/>
          </p15:clr>
        </p15:guide>
        <p15:guide id="11" pos="3360">
          <p15:clr>
            <a:srgbClr val="FBAE40"/>
          </p15:clr>
        </p15:guide>
        <p15:guide id="12" pos="2880">
          <p15:clr>
            <a:srgbClr val="FBAE40"/>
          </p15:clr>
        </p15:guide>
        <p15:guide id="13" pos="2400">
          <p15:clr>
            <a:srgbClr val="FBAE40"/>
          </p15:clr>
        </p15:guide>
        <p15:guide id="14" pos="1920">
          <p15:clr>
            <a:srgbClr val="FBAE40"/>
          </p15:clr>
        </p15:guide>
        <p15:guide id="15" pos="1440">
          <p15:clr>
            <a:srgbClr val="FBAE40"/>
          </p15:clr>
        </p15:guide>
        <p15:guide id="16" pos="960">
          <p15:clr>
            <a:srgbClr val="FBAE40"/>
          </p15:clr>
        </p15:guide>
        <p15:guide id="17" pos="480">
          <p15:clr>
            <a:srgbClr val="FBAE40"/>
          </p15:clr>
        </p15:guide>
        <p15:guide id="18">
          <p15:clr>
            <a:srgbClr val="FBAE40"/>
          </p15:clr>
        </p15:guide>
        <p15:guide id="19" orient="horz" pos="1728">
          <p15:clr>
            <a:srgbClr val="FBAE40"/>
          </p15:clr>
        </p15:guide>
        <p15:guide id="20" orient="horz" pos="1296">
          <p15:clr>
            <a:srgbClr val="FBAE40"/>
          </p15:clr>
        </p15:guide>
        <p15:guide id="21" orient="horz" pos="864">
          <p15:clr>
            <a:srgbClr val="FBAE40"/>
          </p15:clr>
        </p15:guide>
        <p15:guide id="22" orient="horz" pos="432">
          <p15:clr>
            <a:srgbClr val="FBAE40"/>
          </p15:clr>
        </p15:guide>
        <p15:guide id="23" orient="horz">
          <p15:clr>
            <a:srgbClr val="FBAE40"/>
          </p15:clr>
        </p15:guide>
        <p15:guide id="24" orient="horz" pos="2592">
          <p15:clr>
            <a:srgbClr val="FBAE40"/>
          </p15:clr>
        </p15:guide>
        <p15:guide id="25" orient="horz" pos="3024">
          <p15:clr>
            <a:srgbClr val="FBAE40"/>
          </p15:clr>
        </p15:guide>
        <p15:guide id="26" orient="horz" pos="3456">
          <p15:clr>
            <a:srgbClr val="FBAE40"/>
          </p15:clr>
        </p15:guide>
        <p15:guide id="27" orient="horz" pos="3888">
          <p15:clr>
            <a:srgbClr val="FBAE40"/>
          </p15:clr>
        </p15:guide>
        <p15:guide id="28" orient="horz" pos="432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30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42117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3CC31D-D603-AD4D-9D1C-921DA5F7AA0A}" type="datetime1">
              <a:t>7/6/2022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Georgia" panose="02040502050405020303" pitchFamily="18" charset="0"/>
              </a:defRPr>
            </a:lvl1pPr>
          </a:lstStyle>
          <a:p>
            <a:fld id="{A8D9C27B-B23D-7147-B542-1233E53230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5910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6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Georgia" panose="02040502050405020303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4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neilbendle.com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763069" y="1661662"/>
            <a:ext cx="6516806" cy="1900402"/>
          </a:xfrm>
        </p:spPr>
        <p:txBody>
          <a:bodyPr>
            <a:noAutofit/>
          </a:bodyPr>
          <a:lstStyle/>
          <a:p>
            <a:r>
              <a:rPr lang="en-US" sz="2800" dirty="0">
                <a:solidFill>
                  <a:srgbClr val="222222"/>
                </a:solidFill>
                <a:latin typeface="+mn-lt"/>
              </a:rPr>
              <a:t>Notes on "Standing out and fitting in: Charting the emergence of Certified B Corporations by industry and region.“ Ke Cao, Joel </a:t>
            </a:r>
            <a:r>
              <a:rPr lang="en-US" sz="2800" dirty="0" err="1">
                <a:solidFill>
                  <a:srgbClr val="222222"/>
                </a:solidFill>
                <a:latin typeface="+mn-lt"/>
              </a:rPr>
              <a:t>Gehman</a:t>
            </a:r>
            <a:r>
              <a:rPr lang="en-US" sz="2800" dirty="0">
                <a:solidFill>
                  <a:srgbClr val="222222"/>
                </a:solidFill>
                <a:latin typeface="+mn-lt"/>
              </a:rPr>
              <a:t>, and Matthew G. Grimes. (2017)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124735" y="4401402"/>
            <a:ext cx="54591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>
                <a:ea typeface="Calibri" panose="020F0502020204030204" pitchFamily="34" charset="0"/>
                <a:cs typeface="Times New Roman" panose="02020603050405020304" pitchFamily="18" charset="0"/>
              </a:rPr>
              <a:t>Published in</a:t>
            </a:r>
            <a:r>
              <a:rPr lang="en-US" sz="1800" b="0" i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1800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Hybrid ventures</a:t>
            </a:r>
            <a:r>
              <a:rPr lang="en-US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. Emerald Publishing Limited.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41410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672846" y="1230922"/>
            <a:ext cx="11200705" cy="5347299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30000"/>
              </a:lnSpc>
            </a:pPr>
            <a:r>
              <a:rPr lang="en-US" sz="2400" dirty="0"/>
              <a:t>These notes are made on published research papers. </a:t>
            </a:r>
          </a:p>
          <a:p>
            <a:pPr>
              <a:lnSpc>
                <a:spcPct val="130000"/>
              </a:lnSpc>
            </a:pPr>
            <a:r>
              <a:rPr lang="en-US" sz="2400" dirty="0"/>
              <a:t>They are intended to make findings of academic research more accessible to those interested in B Corps who might not normally read the academic  literature.</a:t>
            </a:r>
          </a:p>
          <a:p>
            <a:pPr>
              <a:lnSpc>
                <a:spcPct val="130000"/>
              </a:lnSpc>
            </a:pPr>
            <a:r>
              <a:rPr lang="en-US" sz="2400" dirty="0"/>
              <a:t>I have tried to faithfully convey the ideas while adopting everyday language and omitting details important to academics but which don’t impact the core message.</a:t>
            </a:r>
          </a:p>
          <a:p>
            <a:pPr>
              <a:lnSpc>
                <a:spcPct val="130000"/>
              </a:lnSpc>
            </a:pPr>
            <a:r>
              <a:rPr lang="en-US" sz="2400" dirty="0"/>
              <a:t>That said, I am sure that I will not do this perfectly not least because the literature involves scholars using many different approaches.  If any authors feel I have misinterpreted key points please let me know. I’ll be happy to make changes.</a:t>
            </a:r>
          </a:p>
          <a:p>
            <a:pPr>
              <a:lnSpc>
                <a:spcPct val="130000"/>
              </a:lnSpc>
            </a:pPr>
            <a:r>
              <a:rPr lang="en-US" sz="2400" dirty="0"/>
              <a:t>Thank you,</a:t>
            </a:r>
          </a:p>
          <a:p>
            <a:pPr>
              <a:lnSpc>
                <a:spcPct val="130000"/>
              </a:lnSpc>
            </a:pPr>
            <a:r>
              <a:rPr lang="en-US" sz="2400" dirty="0"/>
              <a:t>Neil Bendle</a:t>
            </a:r>
          </a:p>
          <a:p>
            <a:pPr>
              <a:lnSpc>
                <a:spcPct val="130000"/>
              </a:lnSpc>
            </a:pPr>
            <a:r>
              <a:rPr lang="en-US" sz="2400" dirty="0"/>
              <a:t>Associate Professor Of  Marketing</a:t>
            </a:r>
          </a:p>
          <a:p>
            <a:pPr>
              <a:lnSpc>
                <a:spcPct val="130000"/>
              </a:lnSpc>
            </a:pPr>
            <a:r>
              <a:rPr lang="en-US" sz="2400" dirty="0"/>
              <a:t>Terry College of Business</a:t>
            </a:r>
          </a:p>
          <a:p>
            <a:pPr>
              <a:lnSpc>
                <a:spcPct val="130000"/>
              </a:lnSpc>
            </a:pPr>
            <a:r>
              <a:rPr lang="en-US" sz="2400" dirty="0">
                <a:hlinkClick r:id="rId2"/>
              </a:rPr>
              <a:t>neilbendle.com</a:t>
            </a:r>
            <a:endParaRPr lang="en-US" sz="2400" dirty="0"/>
          </a:p>
        </p:txBody>
      </p:sp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rtl="0" eaLnBrk="1" latinLnBrk="0" hangingPunct="1"/>
            <a:r>
              <a:rPr lang="en-US" sz="3600" b="0" i="0" kern="1200" baseline="0" dirty="0">
                <a:solidFill>
                  <a:srgbClr val="00000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Arial" panose="020B0604020202020204" pitchFamily="34" charset="0"/>
              </a:rPr>
              <a:t>B Corp Paper Notes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7522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457201" y="928688"/>
            <a:ext cx="11443646" cy="5745707"/>
          </a:xfrm>
        </p:spPr>
        <p:txBody>
          <a:bodyPr>
            <a:normAutofit lnSpcReduction="10000"/>
          </a:bodyPr>
          <a:lstStyle/>
          <a:p>
            <a:pPr marL="342900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The authors begin by outlining the B Corp movement</a:t>
            </a:r>
          </a:p>
          <a:p>
            <a:pPr marL="1028700" lvl="1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dirty="0"/>
              <a:t>B Corps are ‘hybrid venture</a:t>
            </a:r>
            <a:r>
              <a:rPr lang="en-US" dirty="0" smtClean="0"/>
              <a:t>’</a:t>
            </a:r>
          </a:p>
          <a:p>
            <a:pPr marL="1028700" lvl="1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dirty="0" smtClean="0"/>
              <a:t>The movement </a:t>
            </a:r>
            <a:r>
              <a:rPr lang="en-CA" dirty="0" smtClean="0"/>
              <a:t>seeks </a:t>
            </a:r>
            <a:r>
              <a:rPr lang="en-CA" dirty="0"/>
              <a:t>fundamental reform to the </a:t>
            </a:r>
            <a:r>
              <a:rPr lang="en-CA" dirty="0" smtClean="0"/>
              <a:t>market </a:t>
            </a:r>
            <a:r>
              <a:rPr lang="en-CA" dirty="0"/>
              <a:t>economy </a:t>
            </a:r>
            <a:r>
              <a:rPr lang="en-CA" dirty="0" smtClean="0"/>
              <a:t>using </a:t>
            </a:r>
            <a:r>
              <a:rPr lang="en-CA" dirty="0"/>
              <a:t>means, including </a:t>
            </a:r>
            <a:r>
              <a:rPr lang="en-CA" dirty="0" smtClean="0"/>
              <a:t>B </a:t>
            </a:r>
            <a:r>
              <a:rPr lang="en-CA" dirty="0"/>
              <a:t>Corp Certification, which is voluntary and promoted by a third party </a:t>
            </a:r>
            <a:r>
              <a:rPr lang="en-CA" dirty="0" smtClean="0"/>
              <a:t>non-profit </a:t>
            </a:r>
            <a:r>
              <a:rPr lang="en-CA" dirty="0"/>
              <a:t>B Lab</a:t>
            </a:r>
            <a:endParaRPr lang="en-US" dirty="0"/>
          </a:p>
          <a:p>
            <a:pPr marL="342900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B Lab was formed in 2006 by entrepreneurs who had built a company with a social purpose, which they sold and the new owners removed social purpose</a:t>
            </a:r>
          </a:p>
          <a:p>
            <a:pPr marL="342900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B Lab was designed to encourage sustainable social purpose and had 4 aims</a:t>
            </a:r>
          </a:p>
          <a:p>
            <a:pPr marL="1143000" lvl="1" indent="-457200">
              <a:lnSpc>
                <a:spcPct val="110000"/>
              </a:lnSpc>
              <a:buFont typeface="+mj-lt"/>
              <a:buAutoNum type="arabicPeriod"/>
            </a:pPr>
            <a:r>
              <a:rPr lang="en-US" sz="2400" dirty="0"/>
              <a:t>Building a community of B Corps</a:t>
            </a:r>
          </a:p>
          <a:p>
            <a:pPr marL="1143000" lvl="1" indent="-457200">
              <a:lnSpc>
                <a:spcPct val="110000"/>
              </a:lnSpc>
              <a:buFont typeface="+mj-lt"/>
              <a:buAutoNum type="arabicPeriod"/>
            </a:pPr>
            <a:r>
              <a:rPr lang="en-US" sz="2400" dirty="0"/>
              <a:t>Promoting benefit corporation legislation</a:t>
            </a:r>
          </a:p>
          <a:p>
            <a:pPr marL="1143000" lvl="1" indent="-457200">
              <a:lnSpc>
                <a:spcPct val="110000"/>
              </a:lnSpc>
              <a:buFont typeface="+mj-lt"/>
              <a:buAutoNum type="arabicPeriod"/>
            </a:pPr>
            <a:r>
              <a:rPr lang="en-US" sz="2400" dirty="0"/>
              <a:t>Accelerating growth of (positive social) Impact Investing</a:t>
            </a:r>
          </a:p>
          <a:p>
            <a:pPr marL="1143000" lvl="1" indent="-457200">
              <a:lnSpc>
                <a:spcPct val="110000"/>
              </a:lnSpc>
              <a:buFont typeface="+mj-lt"/>
              <a:buAutoNum type="arabicPeriod"/>
            </a:pPr>
            <a:r>
              <a:rPr lang="en-US" sz="2400" dirty="0"/>
              <a:t>Sharing stories of B Corp to drive support </a:t>
            </a:r>
          </a:p>
          <a:p>
            <a:pPr marL="342900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The first companies were certified in 2007</a:t>
            </a:r>
          </a:p>
          <a:p>
            <a:pPr marL="342900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Maryland became the first state to allow registration of B Corporations in 2010</a:t>
            </a:r>
          </a:p>
          <a:p>
            <a:pPr marL="1028700" lvl="1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dirty="0"/>
              <a:t>Italy the first country in </a:t>
            </a:r>
            <a:r>
              <a:rPr lang="en-US" dirty="0" smtClean="0"/>
              <a:t>2015</a:t>
            </a:r>
            <a:endParaRPr lang="en-US" sz="2400" dirty="0"/>
          </a:p>
        </p:txBody>
      </p:sp>
      <p:sp>
        <p:nvSpPr>
          <p:cNvPr id="5" name="Title 4"/>
          <p:cNvSpPr>
            <a:spLocks noGrp="1"/>
          </p:cNvSpPr>
          <p:nvPr>
            <p:ph type="title" idx="4294967295"/>
          </p:nvPr>
        </p:nvSpPr>
        <p:spPr>
          <a:xfrm>
            <a:off x="947382" y="160410"/>
            <a:ext cx="10515600" cy="813044"/>
          </a:xfrm>
        </p:spPr>
        <p:txBody>
          <a:bodyPr>
            <a:normAutofit/>
          </a:bodyPr>
          <a:lstStyle/>
          <a:p>
            <a:pPr rtl="0" eaLnBrk="1" latinLnBrk="0" hangingPunct="1"/>
            <a:r>
              <a:rPr lang="en-US" dirty="0"/>
              <a:t>B Lab And The B Corp Movement</a:t>
            </a:r>
          </a:p>
        </p:txBody>
      </p:sp>
    </p:spTree>
    <p:extLst>
      <p:ext uri="{BB962C8B-B14F-4D97-AF65-F5344CB8AC3E}">
        <p14:creationId xmlns:p14="http://schemas.microsoft.com/office/powerpoint/2010/main" val="25811012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3645798-7812-1D7A-6623-14C9A6D2DB0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CA" dirty="0"/>
              <a:t>B Corp Process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2BB77E-4234-1BAF-4E53-5E45645FD29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40556" y="1423804"/>
            <a:ext cx="10910888" cy="457774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CA" sz="2400" dirty="0"/>
              <a:t>The author’s outline the process to become a B Corp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CA" sz="2400" dirty="0"/>
              <a:t>They analyzed data shared by B Labs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CA" sz="2400" dirty="0"/>
              <a:t>Note the growth in B Corp certification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CA" dirty="0"/>
              <a:t>	Showing cumulative growth and per year certification growth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CA" sz="2400" dirty="0"/>
              <a:t>They analyzed the geographical concentration of the movement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CA" sz="2400" dirty="0"/>
              <a:t>In 2017 B Corp were strongest in the West of the US and the North East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CA" dirty="0"/>
              <a:t>Also considerable activity in Canada, Australia and New Zealand, the UK as well as South America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CA" dirty="0"/>
              <a:t>Some certifications in Asia, Africa and Central America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CA" sz="2400" dirty="0"/>
              <a:t>They shared evidence of growing media interest and some public knowledge of benefit corporations</a:t>
            </a:r>
          </a:p>
        </p:txBody>
      </p:sp>
    </p:spTree>
    <p:extLst>
      <p:ext uri="{BB962C8B-B14F-4D97-AF65-F5344CB8AC3E}">
        <p14:creationId xmlns:p14="http://schemas.microsoft.com/office/powerpoint/2010/main" val="13182635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4888231-28ED-D2AC-D46A-4A291358B43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CA" dirty="0"/>
              <a:t>Benefit Impact Ratings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2385E3-770D-2E18-BB0C-BC5F312F8BF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72847" y="1230922"/>
            <a:ext cx="11268944" cy="5341327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CA" sz="2400" dirty="0"/>
              <a:t>The BIA assesses </a:t>
            </a:r>
            <a:r>
              <a:rPr lang="en-CA" sz="2400" dirty="0" smtClean="0"/>
              <a:t>benefit </a:t>
            </a:r>
            <a:r>
              <a:rPr lang="en-CA" sz="2400" dirty="0"/>
              <a:t>coming from the company to a wide range of stakeholders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CA" sz="2400" dirty="0"/>
              <a:t>A score of 80 (out of 200) is required to certify as a B </a:t>
            </a:r>
            <a:r>
              <a:rPr lang="en-CA" sz="2400" dirty="0" smtClean="0"/>
              <a:t>Corporation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CA" sz="2400" dirty="0" smtClean="0"/>
              <a:t>With recertification every three years (as at 2022)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CA" sz="2400" dirty="0" smtClean="0"/>
              <a:t>The </a:t>
            </a:r>
            <a:r>
              <a:rPr lang="en-CA" sz="2400" dirty="0"/>
              <a:t>authors show the distribution of ratings within states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CA" sz="2400" dirty="0"/>
              <a:t>&amp; show the industries where B Corporations had </a:t>
            </a:r>
            <a:r>
              <a:rPr lang="en-CA" sz="2400" dirty="0" smtClean="0"/>
              <a:t>made more </a:t>
            </a:r>
            <a:r>
              <a:rPr lang="en-CA" sz="2400" dirty="0"/>
              <a:t>significant impact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CA" sz="2400" dirty="0"/>
              <a:t>Outlined the range of scores within the industries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CA" sz="2400" smtClean="0"/>
              <a:t>Able </a:t>
            </a:r>
            <a:r>
              <a:rPr lang="en-CA" sz="2400" dirty="0"/>
              <a:t>to show which industries in which states were most likely to see B Corp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CA" sz="2400" dirty="0"/>
              <a:t>To do this they used an Index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CA" dirty="0"/>
              <a:t>An indexed score of 100 being B Corp are represented exactly as you might expect given the number of publicly traded companies in that region/industry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CA" dirty="0"/>
              <a:t>For example Oregon agriculture has a much stronger prevalence of B Corp than one might expect (&gt;100) while construction (across pretty much all states) does not (close to zero)</a:t>
            </a:r>
          </a:p>
        </p:txBody>
      </p:sp>
    </p:spTree>
    <p:extLst>
      <p:ext uri="{BB962C8B-B14F-4D97-AF65-F5344CB8AC3E}">
        <p14:creationId xmlns:p14="http://schemas.microsoft.com/office/powerpoint/2010/main" val="15741320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50A4CCA-BFB6-45E1-C619-90E0D4A9145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CA" dirty="0"/>
              <a:t>Publicizing B Corp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93222C-CFB4-3FDF-F5EA-508556C63C5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00063" y="1021556"/>
            <a:ext cx="11397997" cy="5393531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CA" sz="2400" dirty="0"/>
              <a:t>Authors discuss strategies for publicizing (or not) B Corp certification and how these strategies might differ with the situation a company finds itself in</a:t>
            </a:r>
          </a:p>
          <a:p>
            <a:pPr marL="1143000" lvl="1" indent="-457200">
              <a:buFont typeface="+mj-lt"/>
              <a:buAutoNum type="arabicPeriod"/>
            </a:pPr>
            <a:r>
              <a:rPr lang="en-CA" sz="2200" dirty="0" smtClean="0"/>
              <a:t>Some B Corp </a:t>
            </a:r>
            <a:r>
              <a:rPr lang="en-CA" sz="2200" dirty="0"/>
              <a:t>may </a:t>
            </a:r>
            <a:r>
              <a:rPr lang="en-CA" sz="2200" dirty="0" smtClean="0"/>
              <a:t>want </a:t>
            </a:r>
            <a:r>
              <a:rPr lang="en-CA" sz="2200" dirty="0"/>
              <a:t>to </a:t>
            </a:r>
            <a:r>
              <a:rPr lang="en-CA" sz="2200" dirty="0" smtClean="0"/>
              <a:t>advocate for the movement</a:t>
            </a:r>
            <a:endParaRPr lang="en-CA" sz="2200" dirty="0"/>
          </a:p>
          <a:p>
            <a:pPr marL="1143000" lvl="1" indent="-457200">
              <a:buFont typeface="+mj-lt"/>
              <a:buAutoNum type="arabicPeriod"/>
            </a:pPr>
            <a:r>
              <a:rPr lang="en-CA" sz="2200" dirty="0" smtClean="0"/>
              <a:t>Some B Corp </a:t>
            </a:r>
            <a:r>
              <a:rPr lang="en-CA" sz="2200" dirty="0"/>
              <a:t>may</a:t>
            </a:r>
            <a:br>
              <a:rPr lang="en-CA" sz="2200" dirty="0"/>
            </a:br>
            <a:r>
              <a:rPr lang="en-CA" sz="2200" dirty="0"/>
              <a:t>a) want to rely on B Labs to spread </a:t>
            </a:r>
            <a:r>
              <a:rPr lang="en-CA" sz="2200" dirty="0" smtClean="0"/>
              <a:t>word or</a:t>
            </a:r>
            <a:r>
              <a:rPr lang="en-CA" sz="2200" dirty="0"/>
              <a:t/>
            </a:r>
            <a:br>
              <a:rPr lang="en-CA" sz="2200" dirty="0"/>
            </a:br>
            <a:r>
              <a:rPr lang="en-CA" sz="2200" dirty="0"/>
              <a:t>b) highlight why they chose to be a B </a:t>
            </a:r>
            <a:r>
              <a:rPr lang="en-CA" sz="2200" dirty="0" smtClean="0"/>
              <a:t>Corp</a:t>
            </a:r>
          </a:p>
          <a:p>
            <a:pPr marL="1143000" lvl="1" indent="-457200">
              <a:buFont typeface="+mj-lt"/>
              <a:buAutoNum type="arabicPeriod"/>
            </a:pPr>
            <a:r>
              <a:rPr lang="en-CA" sz="2200" dirty="0" smtClean="0"/>
              <a:t>Others may</a:t>
            </a:r>
            <a:br>
              <a:rPr lang="en-CA" sz="2200" dirty="0" smtClean="0"/>
            </a:br>
            <a:r>
              <a:rPr lang="en-CA" sz="2200" dirty="0" smtClean="0"/>
              <a:t>a</a:t>
            </a:r>
            <a:r>
              <a:rPr lang="en-CA" sz="2200" dirty="0"/>
              <a:t>) want to use the certification only as a stamp of approval, i.e., not actively communicated, to avoid greenwashing </a:t>
            </a:r>
            <a:r>
              <a:rPr lang="en-CA" sz="2200" dirty="0" smtClean="0"/>
              <a:t>suspicions</a:t>
            </a:r>
            <a:r>
              <a:rPr lang="en-CA" sz="2200" dirty="0"/>
              <a:t/>
            </a:r>
            <a:br>
              <a:rPr lang="en-CA" sz="2200" dirty="0"/>
            </a:br>
            <a:r>
              <a:rPr lang="en-CA" sz="2200" dirty="0"/>
              <a:t>b) Others in that situation may highlight they are “the best B Corp” </a:t>
            </a:r>
            <a:r>
              <a:rPr lang="en-CA" sz="2200" dirty="0" smtClean="0"/>
              <a:t>to </a:t>
            </a:r>
            <a:r>
              <a:rPr lang="en-CA" sz="2200" dirty="0"/>
              <a:t>differentiate amongst ‘good’ companies, saying “we are one of the very best”</a:t>
            </a:r>
          </a:p>
          <a:p>
            <a:pPr marL="342900" indent="-342900">
              <a:spcBef>
                <a:spcPts val="3000"/>
              </a:spcBef>
              <a:buFont typeface="Arial" panose="020B0604020202020204" pitchFamily="34" charset="0"/>
              <a:buChar char="•"/>
            </a:pPr>
            <a:r>
              <a:rPr lang="en-CA" sz="2600" i="1" dirty="0"/>
              <a:t>Summary: The authors provide a summary of B Corp up-take by 2017 and strategies for communicating B Corp certification</a:t>
            </a:r>
          </a:p>
        </p:txBody>
      </p:sp>
    </p:spTree>
    <p:extLst>
      <p:ext uri="{BB962C8B-B14F-4D97-AF65-F5344CB8AC3E}">
        <p14:creationId xmlns:p14="http://schemas.microsoft.com/office/powerpoint/2010/main" val="16208798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EORGIA BRAND">
      <a:dk1>
        <a:srgbClr val="000000"/>
      </a:dk1>
      <a:lt1>
        <a:srgbClr val="FFFFFF"/>
      </a:lt1>
      <a:dk2>
        <a:srgbClr val="BA0C2F"/>
      </a:dk2>
      <a:lt2>
        <a:srgbClr val="D6D2C4"/>
      </a:lt2>
      <a:accent1>
        <a:srgbClr val="9EA2A2"/>
      </a:accent1>
      <a:accent2>
        <a:srgbClr val="66435A"/>
      </a:accent2>
      <a:accent3>
        <a:srgbClr val="BFB800"/>
      </a:accent3>
      <a:accent4>
        <a:srgbClr val="00677F"/>
      </a:accent4>
      <a:accent5>
        <a:srgbClr val="776E64"/>
      </a:accent5>
      <a:accent6>
        <a:srgbClr val="FFCD00"/>
      </a:accent6>
      <a:hlink>
        <a:srgbClr val="00A3AD"/>
      </a:hlink>
      <a:folHlink>
        <a:srgbClr val="594A25"/>
      </a:folHlink>
    </a:clrScheme>
    <a:fontScheme name="Georgia">
      <a:majorFont>
        <a:latin typeface="Georgia" panose="020405020504050203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 panose="020405020504050203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ilBendle2022Template" id="{BEC7C343-AD47-4005-8A73-A213DC9360E4}" vid="{C0C44C52-2BE0-456F-B5AE-B170397002F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37B16C695A6BE4081CB91735EF9FF34" ma:contentTypeVersion="15" ma:contentTypeDescription="Create a new document." ma:contentTypeScope="" ma:versionID="828e9ca758edf452246ff65c53f1fa42">
  <xsd:schema xmlns:xsd="http://www.w3.org/2001/XMLSchema" xmlns:xs="http://www.w3.org/2001/XMLSchema" xmlns:p="http://schemas.microsoft.com/office/2006/metadata/properties" xmlns:ns1="http://schemas.microsoft.com/sharepoint/v3" xmlns:ns3="b70f4fde-7caf-486e-a0b3-a0757680229a" xmlns:ns4="5a7019cc-b1f3-44a3-97b2-8299f962a184" targetNamespace="http://schemas.microsoft.com/office/2006/metadata/properties" ma:root="true" ma:fieldsID="10ba8c1773ce35c25d3494f4116983cc" ns1:_="" ns3:_="" ns4:_="">
    <xsd:import namespace="http://schemas.microsoft.com/sharepoint/v3"/>
    <xsd:import namespace="b70f4fde-7caf-486e-a0b3-a0757680229a"/>
    <xsd:import namespace="5a7019cc-b1f3-44a3-97b2-8299f962a18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1:_ip_UnifiedCompliancePolicyProperties" minOccurs="0"/>
                <xsd:element ref="ns1:_ip_UnifiedCompliancePolicyUIAction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0f4fde-7caf-486e-a0b3-a0757680229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7019cc-b1f3-44a3-97b2-8299f962a184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8341D4B-1D7D-4B1D-8050-AE5A4FEAA25C}">
  <ds:schemaRefs>
    <ds:schemaRef ds:uri="http://purl.org/dc/elements/1.1/"/>
    <ds:schemaRef ds:uri="http://schemas.microsoft.com/office/2006/metadata/properties"/>
    <ds:schemaRef ds:uri="http://schemas.microsoft.com/office/infopath/2007/PartnerControls"/>
    <ds:schemaRef ds:uri="b70f4fde-7caf-486e-a0b3-a0757680229a"/>
    <ds:schemaRef ds:uri="5a7019cc-b1f3-44a3-97b2-8299f962a184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schemas.microsoft.com/sharepoint/v3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3E6BE9F8-6F62-409D-8D9D-E22959AA743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A385C94-8A51-47DC-8E82-E14FE50FD5B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b70f4fde-7caf-486e-a0b3-a0757680229a"/>
    <ds:schemaRef ds:uri="5a7019cc-b1f3-44a3-97b2-8299f962a18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NeilBendle2022Template</Template>
  <TotalTime>694</TotalTime>
  <Words>723</Words>
  <Application>Microsoft Office PowerPoint</Application>
  <PresentationFormat>Widescreen</PresentationFormat>
  <Paragraphs>52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Georgia</vt:lpstr>
      <vt:lpstr>Times New Roman</vt:lpstr>
      <vt:lpstr>Office Theme</vt:lpstr>
      <vt:lpstr>Notes on "Standing out and fitting in: Charting the emergence of Certified B Corporations by industry and region.“ Ke Cao, Joel Gehman, and Matthew G. Grimes. (2017)</vt:lpstr>
      <vt:lpstr>B Corp Paper Notes</vt:lpstr>
      <vt:lpstr>B Lab And The B Corp Movement</vt:lpstr>
      <vt:lpstr>PowerPoint Presentation</vt:lpstr>
      <vt:lpstr>PowerPoint Presentation</vt:lpstr>
      <vt:lpstr>PowerPoint Presentation</vt:lpstr>
    </vt:vector>
  </TitlesOfParts>
  <Company>University of Georgia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Neil Thomas Bendle</dc:creator>
  <cp:lastModifiedBy>Neil Thomas Bendle</cp:lastModifiedBy>
  <cp:revision>56</cp:revision>
  <dcterms:created xsi:type="dcterms:W3CDTF">2022-06-22T12:52:19Z</dcterms:created>
  <dcterms:modified xsi:type="dcterms:W3CDTF">2022-07-06T14:29:25Z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0x010100637B16C695A6BE4081CB91735EF9FF34</vt:lpwstr>
  </property>
</Properties>
</file>