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57" r:id="rId5"/>
    <p:sldId id="260" r:id="rId6"/>
    <p:sldId id="259"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userDrawn="1">
          <p15:clr>
            <a:srgbClr val="A4A3A4"/>
          </p15:clr>
        </p15:guide>
        <p15:guide id="7" orient="horz" pos="4320" userDrawn="1">
          <p15:clr>
            <a:srgbClr val="A4A3A4"/>
          </p15:clr>
        </p15:guide>
        <p15:guide id="8" pos="120" userDrawn="1">
          <p15:clr>
            <a:srgbClr val="A4A3A4"/>
          </p15:clr>
        </p15:guide>
        <p15:guide id="9" pos="7560" userDrawn="1">
          <p15:clr>
            <a:srgbClr val="A4A3A4"/>
          </p15:clr>
        </p15:guide>
        <p15:guide id="10" orient="horz" pos="3456" userDrawn="1">
          <p15:clr>
            <a:srgbClr val="A4A3A4"/>
          </p15:clr>
        </p15:guide>
        <p15:guide id="11" orient="horz" pos="2592" userDrawn="1">
          <p15:clr>
            <a:srgbClr val="A4A3A4"/>
          </p15:clr>
        </p15:guide>
        <p15:guide id="12" orient="horz" pos="1728" userDrawn="1">
          <p15:clr>
            <a:srgbClr val="A4A3A4"/>
          </p15:clr>
        </p15:guide>
        <p15:guide id="13" orient="horz" pos="864" userDrawn="1">
          <p15:clr>
            <a:srgbClr val="A4A3A4"/>
          </p15:clr>
        </p15:guide>
        <p15:guide id="14" orient="horz" pos="3888" userDrawn="1">
          <p15:clr>
            <a:srgbClr val="A4A3A4"/>
          </p15:clr>
        </p15:guide>
        <p15:guide id="15" orient="horz" pos="3024" userDrawn="1">
          <p15:clr>
            <a:srgbClr val="A4A3A4"/>
          </p15:clr>
        </p15:guide>
        <p15:guide id="16" orient="horz" pos="2160" userDrawn="1">
          <p15:clr>
            <a:srgbClr val="A4A3A4"/>
          </p15:clr>
        </p15:guide>
        <p15:guide id="17" orient="horz" pos="1296" userDrawn="1">
          <p15:clr>
            <a:srgbClr val="A4A3A4"/>
          </p15:clr>
        </p15:guide>
        <p15:guide id="18" orient="horz" pos="432" userDrawn="1">
          <p15:clr>
            <a:srgbClr val="A4A3A4"/>
          </p15:clr>
        </p15:guide>
        <p15:guide id="19" userDrawn="1">
          <p15:clr>
            <a:srgbClr val="A4A3A4"/>
          </p15:clr>
        </p15:guide>
        <p15:guide id="20" pos="7680" userDrawn="1">
          <p15:clr>
            <a:srgbClr val="A4A3A4"/>
          </p15:clr>
        </p15:guide>
        <p15:guide id="21" pos="1920" userDrawn="1">
          <p15:clr>
            <a:srgbClr val="A4A3A4"/>
          </p15:clr>
        </p15:guide>
        <p15:guide id="22" pos="3840" userDrawn="1">
          <p15:clr>
            <a:srgbClr val="A4A3A4"/>
          </p15:clr>
        </p15:guide>
        <p15:guide id="23" pos="5760" userDrawn="1">
          <p15:clr>
            <a:srgbClr val="A4A3A4"/>
          </p15:clr>
        </p15:guide>
        <p15:guide id="24" pos="960" userDrawn="1">
          <p15:clr>
            <a:srgbClr val="A4A3A4"/>
          </p15:clr>
        </p15:guide>
        <p15:guide id="25" pos="2880" userDrawn="1">
          <p15:clr>
            <a:srgbClr val="A4A3A4"/>
          </p15:clr>
        </p15:guide>
        <p15:guide id="26" pos="4800" userDrawn="1">
          <p15:clr>
            <a:srgbClr val="A4A3A4"/>
          </p15:clr>
        </p15:guide>
        <p15:guide id="27" pos="6720" userDrawn="1">
          <p15:clr>
            <a:srgbClr val="A4A3A4"/>
          </p15:clr>
        </p15:guide>
        <p15:guide id="28" pos="1440" userDrawn="1">
          <p15:clr>
            <a:srgbClr val="A4A3A4"/>
          </p15:clr>
        </p15:guide>
        <p15:guide id="29" pos="480" userDrawn="1">
          <p15:clr>
            <a:srgbClr val="A4A3A4"/>
          </p15:clr>
        </p15:guide>
        <p15:guide id="30" pos="2400" userDrawn="1">
          <p15:clr>
            <a:srgbClr val="A4A3A4"/>
          </p15:clr>
        </p15:guide>
        <p15:guide id="31" pos="3360" userDrawn="1">
          <p15:clr>
            <a:srgbClr val="A4A3A4"/>
          </p15:clr>
        </p15:guide>
        <p15:guide id="32" pos="4320" userDrawn="1">
          <p15:clr>
            <a:srgbClr val="A4A3A4"/>
          </p15:clr>
        </p15:guide>
        <p15:guide id="33" pos="5280" userDrawn="1">
          <p15:clr>
            <a:srgbClr val="A4A3A4"/>
          </p15:clr>
        </p15:guide>
        <p15:guide id="34" pos="6240" userDrawn="1">
          <p15:clr>
            <a:srgbClr val="A4A3A4"/>
          </p15:clr>
        </p15:guide>
        <p15:guide id="35" pos="7200" userDrawn="1">
          <p15:clr>
            <a:srgbClr val="A4A3A4"/>
          </p15:clr>
        </p15:guide>
        <p15:guide id="36" orient="horz" pos="4224" userDrawn="1">
          <p15:clr>
            <a:srgbClr val="A4A3A4"/>
          </p15:clr>
        </p15:guide>
        <p15:guide id="37" orient="horz" pos="96" userDrawn="1">
          <p15:clr>
            <a:srgbClr val="A4A3A4"/>
          </p15:clr>
        </p15:guide>
        <p15:guide id="38" orient="horz" pos="41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A0C2F"/>
    <a:srgbClr val="8C908E"/>
    <a:srgbClr val="BC1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86397" autoAdjust="0"/>
  </p:normalViewPr>
  <p:slideViewPr>
    <p:cSldViewPr snapToGrid="0" snapToObjects="1" showGuides="1">
      <p:cViewPr varScale="1">
        <p:scale>
          <a:sx n="67" d="100"/>
          <a:sy n="67" d="100"/>
        </p:scale>
        <p:origin x="69" y="339"/>
      </p:cViewPr>
      <p:guideLst>
        <p:guide orient="horz"/>
        <p:guide orient="horz" pos="4320"/>
        <p:guide pos="120"/>
        <p:guide pos="7560"/>
        <p:guide orient="horz" pos="3456"/>
        <p:guide orient="horz" pos="2592"/>
        <p:guide orient="horz" pos="1728"/>
        <p:guide orient="horz" pos="864"/>
        <p:guide orient="horz" pos="3888"/>
        <p:guide orient="horz" pos="3024"/>
        <p:guide orient="horz" pos="2160"/>
        <p:guide orient="horz" pos="1296"/>
        <p:guide orient="horz" pos="432"/>
        <p:guide/>
        <p:guide pos="7680"/>
        <p:guide pos="1920"/>
        <p:guide pos="3840"/>
        <p:guide pos="5760"/>
        <p:guide pos="960"/>
        <p:guide pos="2880"/>
        <p:guide pos="4800"/>
        <p:guide pos="6720"/>
        <p:guide pos="1440"/>
        <p:guide pos="480"/>
        <p:guide pos="2400"/>
        <p:guide pos="3360"/>
        <p:guide pos="4320"/>
        <p:guide pos="5280"/>
        <p:guide pos="6240"/>
        <p:guide pos="7200"/>
        <p:guide orient="horz" pos="4224"/>
        <p:guide orient="horz" pos="96"/>
        <p:guide orient="horz" pos="417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Thomas Bendle" userId="ac11fc6b-727a-421a-a6ad-692986a5b44d" providerId="ADAL" clId="{05253232-A59F-4937-9B13-A8DA48B82CF9}"/>
    <pc:docChg chg="custSel modSld">
      <pc:chgData name="Neil Thomas Bendle" userId="ac11fc6b-727a-421a-a6ad-692986a5b44d" providerId="ADAL" clId="{05253232-A59F-4937-9B13-A8DA48B82CF9}" dt="2022-06-28T18:10:36.860" v="165" actId="313"/>
      <pc:docMkLst>
        <pc:docMk/>
      </pc:docMkLst>
      <pc:sldChg chg="modSp mod">
        <pc:chgData name="Neil Thomas Bendle" userId="ac11fc6b-727a-421a-a6ad-692986a5b44d" providerId="ADAL" clId="{05253232-A59F-4937-9B13-A8DA48B82CF9}" dt="2022-06-28T18:08:19.800" v="36" actId="27636"/>
        <pc:sldMkLst>
          <pc:docMk/>
          <pc:sldMk cId="2581101274" sldId="259"/>
        </pc:sldMkLst>
        <pc:spChg chg="mod">
          <ac:chgData name="Neil Thomas Bendle" userId="ac11fc6b-727a-421a-a6ad-692986a5b44d" providerId="ADAL" clId="{05253232-A59F-4937-9B13-A8DA48B82CF9}" dt="2022-06-28T18:08:19.800" v="36" actId="27636"/>
          <ac:spMkLst>
            <pc:docMk/>
            <pc:sldMk cId="2581101274" sldId="259"/>
            <ac:spMk id="3" creationId="{00000000-0000-0000-0000-000000000000}"/>
          </ac:spMkLst>
        </pc:spChg>
      </pc:sldChg>
      <pc:sldChg chg="modSp mod">
        <pc:chgData name="Neil Thomas Bendle" userId="ac11fc6b-727a-421a-a6ad-692986a5b44d" providerId="ADAL" clId="{05253232-A59F-4937-9B13-A8DA48B82CF9}" dt="2022-06-28T18:09:18.097" v="120" actId="20577"/>
        <pc:sldMkLst>
          <pc:docMk/>
          <pc:sldMk cId="2344281104" sldId="261"/>
        </pc:sldMkLst>
        <pc:spChg chg="mod">
          <ac:chgData name="Neil Thomas Bendle" userId="ac11fc6b-727a-421a-a6ad-692986a5b44d" providerId="ADAL" clId="{05253232-A59F-4937-9B13-A8DA48B82CF9}" dt="2022-06-28T18:09:18.097" v="120" actId="20577"/>
          <ac:spMkLst>
            <pc:docMk/>
            <pc:sldMk cId="2344281104" sldId="261"/>
            <ac:spMk id="3" creationId="{00000000-0000-0000-0000-000000000000}"/>
          </ac:spMkLst>
        </pc:spChg>
      </pc:sldChg>
      <pc:sldChg chg="modSp mod">
        <pc:chgData name="Neil Thomas Bendle" userId="ac11fc6b-727a-421a-a6ad-692986a5b44d" providerId="ADAL" clId="{05253232-A59F-4937-9B13-A8DA48B82CF9}" dt="2022-06-28T18:09:32.154" v="130" actId="20577"/>
        <pc:sldMkLst>
          <pc:docMk/>
          <pc:sldMk cId="600940914" sldId="262"/>
        </pc:sldMkLst>
        <pc:spChg chg="mod">
          <ac:chgData name="Neil Thomas Bendle" userId="ac11fc6b-727a-421a-a6ad-692986a5b44d" providerId="ADAL" clId="{05253232-A59F-4937-9B13-A8DA48B82CF9}" dt="2022-06-28T18:09:32.154" v="130" actId="20577"/>
          <ac:spMkLst>
            <pc:docMk/>
            <pc:sldMk cId="600940914" sldId="262"/>
            <ac:spMk id="3" creationId="{00000000-0000-0000-0000-000000000000}"/>
          </ac:spMkLst>
        </pc:spChg>
      </pc:sldChg>
      <pc:sldChg chg="modSp mod">
        <pc:chgData name="Neil Thomas Bendle" userId="ac11fc6b-727a-421a-a6ad-692986a5b44d" providerId="ADAL" clId="{05253232-A59F-4937-9B13-A8DA48B82CF9}" dt="2022-06-28T18:10:36.860" v="165" actId="313"/>
        <pc:sldMkLst>
          <pc:docMk/>
          <pc:sldMk cId="185198480" sldId="263"/>
        </pc:sldMkLst>
        <pc:spChg chg="mod">
          <ac:chgData name="Neil Thomas Bendle" userId="ac11fc6b-727a-421a-a6ad-692986a5b44d" providerId="ADAL" clId="{05253232-A59F-4937-9B13-A8DA48B82CF9}" dt="2022-06-28T18:10:36.860" v="165" actId="313"/>
          <ac:spMkLst>
            <pc:docMk/>
            <pc:sldMk cId="185198480" sldId="26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C011D7-FE6A-4143-A824-E8F0009F4A74}" type="datetimeFigureOut">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BF397-2A2E-5243-9C89-299CAB272396}" type="slidenum">
              <a:t>‹#›</a:t>
            </a:fld>
            <a:endParaRPr lang="en-US"/>
          </a:p>
        </p:txBody>
      </p:sp>
    </p:spTree>
    <p:extLst>
      <p:ext uri="{BB962C8B-B14F-4D97-AF65-F5344CB8AC3E}">
        <p14:creationId xmlns:p14="http://schemas.microsoft.com/office/powerpoint/2010/main" val="1634051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ption 2">
    <p:spTree>
      <p:nvGrpSpPr>
        <p:cNvPr id="1" name=""/>
        <p:cNvGrpSpPr/>
        <p:nvPr/>
      </p:nvGrpSpPr>
      <p:grpSpPr>
        <a:xfrm>
          <a:off x="0" y="0"/>
          <a:ext cx="0" cy="0"/>
          <a:chOff x="0" y="0"/>
          <a:chExt cx="0" cy="0"/>
        </a:xfrm>
      </p:grpSpPr>
      <p:sp>
        <p:nvSpPr>
          <p:cNvPr id="26" name="Rectangle 25"/>
          <p:cNvSpPr/>
          <p:nvPr userDrawn="1"/>
        </p:nvSpPr>
        <p:spPr>
          <a:xfrm>
            <a:off x="0" y="0"/>
            <a:ext cx="4572000" cy="68660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BC1E3E"/>
              </a:solidFill>
              <a:latin typeface="Georgia" panose="02040502050405020303" pitchFamily="18" charset="0"/>
            </a:endParaRPr>
          </a:p>
        </p:txBody>
      </p:sp>
      <p:grpSp>
        <p:nvGrpSpPr>
          <p:cNvPr id="19" name="Group 18"/>
          <p:cNvGrpSpPr/>
          <p:nvPr userDrawn="1"/>
        </p:nvGrpSpPr>
        <p:grpSpPr>
          <a:xfrm>
            <a:off x="85468" y="81079"/>
            <a:ext cx="4483743" cy="6695842"/>
            <a:chOff x="85468" y="81079"/>
            <a:chExt cx="4486532" cy="6695842"/>
          </a:xfrm>
        </p:grpSpPr>
        <p:cxnSp>
          <p:nvCxnSpPr>
            <p:cNvPr id="20" name="Straight Connector 19"/>
            <p:cNvCxnSpPr/>
            <p:nvPr/>
          </p:nvCxnSpPr>
          <p:spPr>
            <a:xfrm flipH="1">
              <a:off x="85468" y="81079"/>
              <a:ext cx="4486532" cy="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5468" y="81079"/>
              <a:ext cx="0" cy="6695842"/>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85468" y="6776921"/>
              <a:ext cx="4486532" cy="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pic>
        <p:nvPicPr>
          <p:cNvPr id="24" name="Picture 23"/>
          <p:cNvPicPr>
            <a:picLocks noChangeAspect="1"/>
          </p:cNvPicPr>
          <p:nvPr userDrawn="1"/>
        </p:nvPicPr>
        <p:blipFill>
          <a:blip r:embed="rId2"/>
          <a:stretch>
            <a:fillRect/>
          </a:stretch>
        </p:blipFill>
        <p:spPr>
          <a:xfrm>
            <a:off x="0" y="-1330496"/>
            <a:ext cx="2053177" cy="2983308"/>
          </a:xfrm>
          <a:prstGeom prst="rect">
            <a:avLst/>
          </a:prstGeom>
        </p:spPr>
      </p:pic>
      <p:pic>
        <p:nvPicPr>
          <p:cNvPr id="25" name="Picture 2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12747" y="6044195"/>
            <a:ext cx="2410647" cy="601781"/>
          </a:xfrm>
          <a:prstGeom prst="rect">
            <a:avLst/>
          </a:prstGeom>
        </p:spPr>
      </p:pic>
      <p:sp>
        <p:nvSpPr>
          <p:cNvPr id="37" name="Picture Placeholder 36"/>
          <p:cNvSpPr>
            <a:spLocks noGrp="1"/>
          </p:cNvSpPr>
          <p:nvPr>
            <p:ph type="pic" sz="quarter" idx="13" hasCustomPrompt="1"/>
          </p:nvPr>
        </p:nvSpPr>
        <p:spPr>
          <a:xfrm>
            <a:off x="4568825" y="0"/>
            <a:ext cx="7623175" cy="6865938"/>
          </a:xfrm>
        </p:spPr>
        <p:txBody>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2000">
                <a:latin typeface="Arial" charset="0"/>
                <a:ea typeface="Arial" charset="0"/>
                <a:cs typeface="Arial" charset="0"/>
              </a:defRPr>
            </a:lvl1pPr>
          </a:lstStyle>
          <a:p>
            <a:r>
              <a:rPr lang="en-US"/>
              <a:t>Click icon and select an image. Use the CROP tool under the PICTURE FORMAT tab to adjust.</a:t>
            </a:r>
          </a:p>
          <a:p>
            <a:endParaRPr lang="en-US"/>
          </a:p>
        </p:txBody>
      </p:sp>
      <p:sp>
        <p:nvSpPr>
          <p:cNvPr id="3" name="Text Placeholder 2"/>
          <p:cNvSpPr>
            <a:spLocks noGrp="1"/>
          </p:cNvSpPr>
          <p:nvPr>
            <p:ph type="body" sz="quarter" idx="16" hasCustomPrompt="1"/>
          </p:nvPr>
        </p:nvSpPr>
        <p:spPr>
          <a:xfrm>
            <a:off x="286606" y="1776413"/>
            <a:ext cx="2760662" cy="1652587"/>
          </a:xfrm>
        </p:spPr>
        <p:txBody>
          <a:bodyPr>
            <a:noAutofit/>
          </a:bodyPr>
          <a:lstStyle>
            <a:lvl1pPr marL="0" indent="0">
              <a:buNone/>
              <a:defRPr sz="3600">
                <a:solidFill>
                  <a:schemeClr val="bg1"/>
                </a:solidFill>
              </a:defRPr>
            </a:lvl1pPr>
            <a:lvl3pPr marL="914400" indent="0">
              <a:buNone/>
              <a:defRPr sz="3600"/>
            </a:lvl3pPr>
            <a:lvl4pPr marL="1371600" indent="0">
              <a:buNone/>
              <a:defRPr sz="3600"/>
            </a:lvl4pPr>
            <a:lvl5pPr marL="1828800" indent="0">
              <a:buNone/>
              <a:defRPr sz="3600"/>
            </a:lvl5pPr>
          </a:lstStyle>
          <a:p>
            <a:pPr lvl="0"/>
            <a:r>
              <a:rPr lang="en-US" dirty="0"/>
              <a:t>Title</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830994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320">
          <p15:clr>
            <a:srgbClr val="FBAE40"/>
          </p15:clr>
        </p15:guide>
        <p15:guide id="4" pos="4800">
          <p15:clr>
            <a:srgbClr val="FBAE40"/>
          </p15:clr>
        </p15:guide>
        <p15:guide id="5" pos="5280">
          <p15:clr>
            <a:srgbClr val="FBAE40"/>
          </p15:clr>
        </p15:guide>
        <p15:guide id="6" pos="5760">
          <p15:clr>
            <a:srgbClr val="FBAE40"/>
          </p15:clr>
        </p15:guide>
        <p15:guide id="7" pos="6240">
          <p15:clr>
            <a:srgbClr val="FBAE40"/>
          </p15:clr>
        </p15:guide>
        <p15:guide id="8" pos="6720">
          <p15:clr>
            <a:srgbClr val="FBAE40"/>
          </p15:clr>
        </p15:guide>
        <p15:guide id="9" pos="7200">
          <p15:clr>
            <a:srgbClr val="FBAE40"/>
          </p15:clr>
        </p15:guide>
        <p15:guide id="10" pos="7680">
          <p15:clr>
            <a:srgbClr val="FBAE40"/>
          </p15:clr>
        </p15:guide>
        <p15:guide id="11" pos="3360">
          <p15:clr>
            <a:srgbClr val="FBAE40"/>
          </p15:clr>
        </p15:guide>
        <p15:guide id="12" pos="2880">
          <p15:clr>
            <a:srgbClr val="FBAE40"/>
          </p15:clr>
        </p15:guide>
        <p15:guide id="13" pos="2400">
          <p15:clr>
            <a:srgbClr val="FBAE40"/>
          </p15:clr>
        </p15:guide>
        <p15:guide id="14" pos="1920">
          <p15:clr>
            <a:srgbClr val="FBAE40"/>
          </p15:clr>
        </p15:guide>
        <p15:guide id="15" pos="1440">
          <p15:clr>
            <a:srgbClr val="FBAE40"/>
          </p15:clr>
        </p15:guide>
        <p15:guide id="16" pos="960">
          <p15:clr>
            <a:srgbClr val="FBAE40"/>
          </p15:clr>
        </p15:guide>
        <p15:guide id="17" pos="480">
          <p15:clr>
            <a:srgbClr val="FBAE40"/>
          </p15:clr>
        </p15:guide>
        <p15:guide id="18">
          <p15:clr>
            <a:srgbClr val="FBAE40"/>
          </p15:clr>
        </p15:guide>
        <p15:guide id="19" orient="horz" pos="1728">
          <p15:clr>
            <a:srgbClr val="FBAE40"/>
          </p15:clr>
        </p15:guide>
        <p15:guide id="20" orient="horz" pos="1296">
          <p15:clr>
            <a:srgbClr val="FBAE40"/>
          </p15:clr>
        </p15:guide>
        <p15:guide id="21" orient="horz" pos="864">
          <p15:clr>
            <a:srgbClr val="FBAE40"/>
          </p15:clr>
        </p15:guide>
        <p15:guide id="22" orient="horz" pos="432">
          <p15:clr>
            <a:srgbClr val="FBAE40"/>
          </p15:clr>
        </p15:guide>
        <p15:guide id="23" orient="horz">
          <p15:clr>
            <a:srgbClr val="FBAE40"/>
          </p15:clr>
        </p15:guide>
        <p15:guide id="24" orient="horz" pos="2592">
          <p15:clr>
            <a:srgbClr val="FBAE40"/>
          </p15:clr>
        </p15:guide>
        <p15:guide id="25" orient="horz" pos="3024">
          <p15:clr>
            <a:srgbClr val="FBAE40"/>
          </p15:clr>
        </p15:guide>
        <p15:guide id="26" orient="horz" pos="3456">
          <p15:clr>
            <a:srgbClr val="FBAE40"/>
          </p15:clr>
        </p15:guide>
        <p15:guide id="27" orient="horz" pos="3888">
          <p15:clr>
            <a:srgbClr val="FBAE40"/>
          </p15:clr>
        </p15:guide>
        <p15:guide id="28" orient="horz" pos="43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ption 1">
    <p:spTree>
      <p:nvGrpSpPr>
        <p:cNvPr id="1" name=""/>
        <p:cNvGrpSpPr/>
        <p:nvPr/>
      </p:nvGrpSpPr>
      <p:grpSpPr>
        <a:xfrm>
          <a:off x="0" y="0"/>
          <a:ext cx="0" cy="0"/>
          <a:chOff x="0" y="0"/>
          <a:chExt cx="0" cy="0"/>
        </a:xfrm>
      </p:grpSpPr>
      <p:sp>
        <p:nvSpPr>
          <p:cNvPr id="14" name="Rectangle 13"/>
          <p:cNvSpPr/>
          <p:nvPr userDrawn="1"/>
        </p:nvSpPr>
        <p:spPr>
          <a:xfrm>
            <a:off x="85468" y="81079"/>
            <a:ext cx="12021064" cy="6695842"/>
          </a:xfrm>
          <a:prstGeom prst="rect">
            <a:avLst/>
          </a:prstGeom>
          <a:noFill/>
          <a:ln w="9525">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userDrawn="1"/>
        </p:nvPicPr>
        <p:blipFill>
          <a:blip r:embed="rId2"/>
          <a:stretch>
            <a:fillRect/>
          </a:stretch>
        </p:blipFill>
        <p:spPr>
          <a:xfrm>
            <a:off x="526454" y="-165260"/>
            <a:ext cx="471091" cy="684505"/>
          </a:xfrm>
          <a:prstGeom prst="rect">
            <a:avLst/>
          </a:prstGeom>
        </p:spPr>
      </p:pic>
      <p:sp>
        <p:nvSpPr>
          <p:cNvPr id="4" name="Text Placeholder 3"/>
          <p:cNvSpPr>
            <a:spLocks noGrp="1"/>
          </p:cNvSpPr>
          <p:nvPr>
            <p:ph type="body" sz="quarter" idx="11" hasCustomPrompt="1"/>
          </p:nvPr>
        </p:nvSpPr>
        <p:spPr>
          <a:xfrm>
            <a:off x="1096595" y="206463"/>
            <a:ext cx="10910887" cy="677862"/>
          </a:xfrm>
        </p:spPr>
        <p:txBody>
          <a:bodyPr>
            <a:normAutofit/>
          </a:bodyPr>
          <a:lstStyle>
            <a:lvl1pPr marL="0" indent="0">
              <a:lnSpc>
                <a:spcPct val="100000"/>
              </a:lnSpc>
              <a:spcBef>
                <a:spcPts val="0"/>
              </a:spcBef>
              <a:buNone/>
              <a:defRPr sz="3600" b="0" i="0" u="none" baseline="0">
                <a:latin typeface="Georgia" panose="02040502050405020303" pitchFamily="18" charset="0"/>
                <a:ea typeface="Georgia" panose="02040502050405020303" pitchFamily="18" charset="0"/>
                <a:cs typeface="Arial" charset="0"/>
              </a:defRPr>
            </a:lvl1pPr>
          </a:lstStyle>
          <a:p>
            <a:pPr lvl="0"/>
            <a:r>
              <a:rPr lang="en-US" dirty="0"/>
              <a:t>Click to edit Master title style</a:t>
            </a:r>
            <a:endParaRPr lang="en-US" sz="3600" b="1" i="0" u="sng" dirty="0">
              <a:latin typeface="Arial" charset="0"/>
              <a:ea typeface="Arial" charset="0"/>
              <a:cs typeface="Arial" charset="0"/>
            </a:endParaRPr>
          </a:p>
        </p:txBody>
      </p:sp>
      <p:sp>
        <p:nvSpPr>
          <p:cNvPr id="6" name="Text Placeholder 5"/>
          <p:cNvSpPr>
            <a:spLocks noGrp="1"/>
          </p:cNvSpPr>
          <p:nvPr>
            <p:ph type="body" sz="quarter" idx="12"/>
          </p:nvPr>
        </p:nvSpPr>
        <p:spPr>
          <a:xfrm>
            <a:off x="672847" y="1230923"/>
            <a:ext cx="10910888" cy="4577740"/>
          </a:xfrm>
        </p:spPr>
        <p:txBody>
          <a:bodyPr>
            <a:normAutofit/>
          </a:bodyPr>
          <a:lstStyle>
            <a:lvl1pPr marL="0" indent="0">
              <a:lnSpc>
                <a:spcPct val="100000"/>
              </a:lnSpc>
              <a:spcBef>
                <a:spcPts val="0"/>
              </a:spcBef>
              <a:buNone/>
              <a:defRPr sz="2000" b="0" i="0" baseline="0">
                <a:latin typeface="Georgia" panose="02040502050405020303" pitchFamily="18" charset="0"/>
                <a:ea typeface="Georgia" panose="02040502050405020303" pitchFamily="18" charset="0"/>
                <a:cs typeface="Arial" charset="0"/>
              </a:defRPr>
            </a:lvl1pPr>
          </a:lstStyle>
          <a:p>
            <a:pPr lvl="0"/>
            <a:r>
              <a:rPr lang="en-US"/>
              <a:t>Edit Master text styles</a:t>
            </a:r>
          </a:p>
          <a:p>
            <a:pPr lvl="1"/>
            <a:r>
              <a:rPr lang="en-US"/>
              <a:t>Second level</a:t>
            </a:r>
          </a:p>
          <a:p>
            <a:pPr lvl="2"/>
            <a:r>
              <a:rPr lang="en-US"/>
              <a:t>Third level</a:t>
            </a:r>
          </a:p>
        </p:txBody>
      </p:sp>
      <p:sp>
        <p:nvSpPr>
          <p:cNvPr id="8" name="Slide Number Placeholder 5"/>
          <p:cNvSpPr txBox="1">
            <a:spLocks/>
          </p:cNvSpPr>
          <p:nvPr userDrawn="1"/>
        </p:nvSpPr>
        <p:spPr>
          <a:xfrm>
            <a:off x="11177221" y="6282076"/>
            <a:ext cx="562541" cy="36988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25A9C333-8DEA-A549-BB52-FB8135D4E171}" type="slidenum">
              <a:rPr lang="en-US" sz="1800" b="0" i="0" u="none">
                <a:solidFill>
                  <a:schemeClr val="tx1"/>
                </a:solidFill>
                <a:latin typeface="Georgia" panose="02040502050405020303" pitchFamily="18" charset="0"/>
                <a:ea typeface="Arial" charset="0"/>
                <a:cs typeface="Arial" charset="0"/>
              </a:rPr>
              <a:pPr algn="l"/>
              <a:t>‹#›</a:t>
            </a:fld>
            <a:endParaRPr lang="en-US" sz="1800" b="0" i="0" u="none" dirty="0">
              <a:solidFill>
                <a:schemeClr val="tx1"/>
              </a:solidFill>
              <a:latin typeface="Georgia" panose="02040502050405020303" pitchFamily="18" charset="0"/>
              <a:ea typeface="Arial" charset="0"/>
              <a:cs typeface="Arial" charset="0"/>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81870" y="6248810"/>
            <a:ext cx="1909689" cy="476725"/>
          </a:xfrm>
          <a:prstGeom prst="rect">
            <a:avLst/>
          </a:prstGeom>
        </p:spPr>
      </p:pic>
    </p:spTree>
    <p:extLst>
      <p:ext uri="{BB962C8B-B14F-4D97-AF65-F5344CB8AC3E}">
        <p14:creationId xmlns:p14="http://schemas.microsoft.com/office/powerpoint/2010/main" val="14568978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320">
          <p15:clr>
            <a:srgbClr val="FBAE40"/>
          </p15:clr>
        </p15:guide>
        <p15:guide id="4" pos="4800">
          <p15:clr>
            <a:srgbClr val="FBAE40"/>
          </p15:clr>
        </p15:guide>
        <p15:guide id="5" pos="5280">
          <p15:clr>
            <a:srgbClr val="FBAE40"/>
          </p15:clr>
        </p15:guide>
        <p15:guide id="6" pos="5760">
          <p15:clr>
            <a:srgbClr val="FBAE40"/>
          </p15:clr>
        </p15:guide>
        <p15:guide id="7" pos="6240">
          <p15:clr>
            <a:srgbClr val="FBAE40"/>
          </p15:clr>
        </p15:guide>
        <p15:guide id="8" pos="6720">
          <p15:clr>
            <a:srgbClr val="FBAE40"/>
          </p15:clr>
        </p15:guide>
        <p15:guide id="9" pos="7200">
          <p15:clr>
            <a:srgbClr val="FBAE40"/>
          </p15:clr>
        </p15:guide>
        <p15:guide id="10" pos="7680">
          <p15:clr>
            <a:srgbClr val="FBAE40"/>
          </p15:clr>
        </p15:guide>
        <p15:guide id="11" pos="3360">
          <p15:clr>
            <a:srgbClr val="FBAE40"/>
          </p15:clr>
        </p15:guide>
        <p15:guide id="12" pos="2880">
          <p15:clr>
            <a:srgbClr val="FBAE40"/>
          </p15:clr>
        </p15:guide>
        <p15:guide id="13" pos="2400">
          <p15:clr>
            <a:srgbClr val="FBAE40"/>
          </p15:clr>
        </p15:guide>
        <p15:guide id="14" pos="1920">
          <p15:clr>
            <a:srgbClr val="FBAE40"/>
          </p15:clr>
        </p15:guide>
        <p15:guide id="15" pos="1440">
          <p15:clr>
            <a:srgbClr val="FBAE40"/>
          </p15:clr>
        </p15:guide>
        <p15:guide id="16" pos="960">
          <p15:clr>
            <a:srgbClr val="FBAE40"/>
          </p15:clr>
        </p15:guide>
        <p15:guide id="17" pos="480">
          <p15:clr>
            <a:srgbClr val="FBAE40"/>
          </p15:clr>
        </p15:guide>
        <p15:guide id="18">
          <p15:clr>
            <a:srgbClr val="FBAE40"/>
          </p15:clr>
        </p15:guide>
        <p15:guide id="19" orient="horz" pos="1728">
          <p15:clr>
            <a:srgbClr val="FBAE40"/>
          </p15:clr>
        </p15:guide>
        <p15:guide id="20" orient="horz" pos="1296">
          <p15:clr>
            <a:srgbClr val="FBAE40"/>
          </p15:clr>
        </p15:guide>
        <p15:guide id="21" orient="horz" pos="864">
          <p15:clr>
            <a:srgbClr val="FBAE40"/>
          </p15:clr>
        </p15:guide>
        <p15:guide id="22" orient="horz" pos="432">
          <p15:clr>
            <a:srgbClr val="FBAE40"/>
          </p15:clr>
        </p15:guide>
        <p15:guide id="23" orient="horz">
          <p15:clr>
            <a:srgbClr val="FBAE40"/>
          </p15:clr>
        </p15:guide>
        <p15:guide id="24" orient="horz" pos="2592">
          <p15:clr>
            <a:srgbClr val="FBAE40"/>
          </p15:clr>
        </p15:guide>
        <p15:guide id="25" orient="horz" pos="3024">
          <p15:clr>
            <a:srgbClr val="FBAE40"/>
          </p15:clr>
        </p15:guide>
        <p15:guide id="26" orient="horz" pos="3456">
          <p15:clr>
            <a:srgbClr val="FBAE40"/>
          </p15:clr>
        </p15:guide>
        <p15:guide id="27" orient="horz" pos="3888">
          <p15:clr>
            <a:srgbClr val="FBAE40"/>
          </p15:clr>
        </p15:guide>
        <p15:guide id="28"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813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421179"/>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CC31D-D603-AD4D-9D1C-921DA5F7AA0A}" type="datetime1">
              <a:t>6/28/2022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Georgia" panose="02040502050405020303" pitchFamily="18" charset="0"/>
              </a:defRPr>
            </a:lvl1pPr>
          </a:lstStyle>
          <a:p>
            <a:fld id="{A8D9C27B-B23D-7147-B542-1233E532306F}" type="slidenum">
              <a:rPr lang="en-US" smtClean="0"/>
              <a:pPr/>
              <a:t>‹#›</a:t>
            </a:fld>
            <a:endParaRPr lang="en-US" dirty="0"/>
          </a:p>
        </p:txBody>
      </p:sp>
    </p:spTree>
    <p:extLst>
      <p:ext uri="{BB962C8B-B14F-4D97-AF65-F5344CB8AC3E}">
        <p14:creationId xmlns:p14="http://schemas.microsoft.com/office/powerpoint/2010/main" val="1585910167"/>
      </p:ext>
    </p:extLst>
  </p:cSld>
  <p:clrMap bg1="lt1" tx1="dk1" bg2="lt2" tx2="dk2" accent1="accent1" accent2="accent2" accent3="accent3" accent4="accent4" accent5="accent5" accent6="accent6" hlink="hlink" folHlink="folHlink"/>
  <p:sldLayoutIdLst>
    <p:sldLayoutId id="2147483653" r:id="rId1"/>
    <p:sldLayoutId id="2147483656" r:id="rId2"/>
  </p:sldLayoutIdLst>
  <p:hf hdr="0" ftr="0" dt="0"/>
  <p:txStyles>
    <p:titleStyle>
      <a:lvl1pPr algn="l" defTabSz="914400" rtl="0" eaLnBrk="1" latinLnBrk="0" hangingPunct="1">
        <a:lnSpc>
          <a:spcPct val="90000"/>
        </a:lnSpc>
        <a:spcBef>
          <a:spcPct val="0"/>
        </a:spcBef>
        <a:buNone/>
        <a:defRPr sz="3600"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tx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a:buChar char="•"/>
        <a:defRPr sz="2000" kern="1200">
          <a:solidFill>
            <a:schemeClr val="tx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a:buChar char="•"/>
        <a:defRPr sz="1800" kern="1200">
          <a:solidFill>
            <a:schemeClr val="tx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neilbendl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63069" y="1661662"/>
            <a:ext cx="6516806" cy="1900402"/>
          </a:xfrm>
        </p:spPr>
        <p:txBody>
          <a:bodyPr>
            <a:normAutofit fontScale="90000"/>
          </a:bodyPr>
          <a:lstStyle/>
          <a:p>
            <a:r>
              <a:rPr lang="en-US" sz="2800" dirty="0">
                <a:latin typeface="+mn-lt"/>
                <a:ea typeface="Calibri" panose="020F0502020204030204" pitchFamily="34" charset="0"/>
                <a:cs typeface="Times New Roman" panose="02020603050405020304" pitchFamily="18" charset="0"/>
              </a:rPr>
              <a:t>Notes on </a:t>
            </a:r>
            <a:r>
              <a:rPr lang="en-US" dirty="0"/>
              <a:t>"</a:t>
            </a:r>
            <a:r>
              <a:rPr lang="en-US" sz="2800" dirty="0">
                <a:latin typeface="+mn-lt"/>
                <a:ea typeface="Calibri" panose="020F0502020204030204" pitchFamily="34" charset="0"/>
                <a:cs typeface="Times New Roman" panose="02020603050405020304" pitchFamily="18" charset="0"/>
              </a:rPr>
              <a:t>Certified Benefit Corporations as a new way to make sustainable business: The Italian example.” </a:t>
            </a:r>
            <a:r>
              <a:rPr lang="en-US" sz="2800" dirty="0" err="1">
                <a:latin typeface="+mn-lt"/>
                <a:ea typeface="Calibri" panose="020F0502020204030204" pitchFamily="34" charset="0"/>
                <a:cs typeface="Times New Roman" panose="02020603050405020304" pitchFamily="18" charset="0"/>
              </a:rPr>
              <a:t>Patrizia</a:t>
            </a:r>
            <a:r>
              <a:rPr lang="en-US" sz="2800" dirty="0">
                <a:latin typeface="+mn-lt"/>
                <a:ea typeface="Calibri" panose="020F0502020204030204" pitchFamily="34" charset="0"/>
                <a:cs typeface="Times New Roman" panose="02020603050405020304" pitchFamily="18" charset="0"/>
              </a:rPr>
              <a:t> </a:t>
            </a:r>
            <a:r>
              <a:rPr lang="en-US" sz="2800" dirty="0" err="1">
                <a:latin typeface="+mn-lt"/>
                <a:ea typeface="Calibri" panose="020F0502020204030204" pitchFamily="34" charset="0"/>
                <a:cs typeface="Times New Roman" panose="02020603050405020304" pitchFamily="18" charset="0"/>
              </a:rPr>
              <a:t>Gazzola</a:t>
            </a:r>
            <a:r>
              <a:rPr lang="en-US" sz="2800" dirty="0">
                <a:latin typeface="+mn-lt"/>
                <a:ea typeface="Calibri" panose="020F0502020204030204" pitchFamily="34" charset="0"/>
                <a:cs typeface="Times New Roman" panose="02020603050405020304" pitchFamily="18" charset="0"/>
              </a:rPr>
              <a:t>, Daniele </a:t>
            </a:r>
            <a:r>
              <a:rPr lang="en-US" sz="2800" dirty="0" err="1">
                <a:latin typeface="+mn-lt"/>
                <a:ea typeface="Calibri" panose="020F0502020204030204" pitchFamily="34" charset="0"/>
                <a:cs typeface="Times New Roman" panose="02020603050405020304" pitchFamily="18" charset="0"/>
              </a:rPr>
              <a:t>Grechi</a:t>
            </a:r>
            <a:r>
              <a:rPr lang="en-US" sz="2800" dirty="0">
                <a:latin typeface="+mn-lt"/>
                <a:ea typeface="Calibri" panose="020F0502020204030204" pitchFamily="34" charset="0"/>
                <a:cs typeface="Times New Roman" panose="02020603050405020304" pitchFamily="18" charset="0"/>
              </a:rPr>
              <a:t>, Paola </a:t>
            </a:r>
            <a:r>
              <a:rPr lang="en-US" sz="2800" dirty="0" err="1">
                <a:latin typeface="+mn-lt"/>
                <a:ea typeface="Calibri" panose="020F0502020204030204" pitchFamily="34" charset="0"/>
                <a:cs typeface="Times New Roman" panose="02020603050405020304" pitchFamily="18" charset="0"/>
              </a:rPr>
              <a:t>Ossola</a:t>
            </a:r>
            <a:r>
              <a:rPr lang="en-US" sz="2800" dirty="0">
                <a:latin typeface="+mn-lt"/>
                <a:ea typeface="Calibri" panose="020F0502020204030204" pitchFamily="34" charset="0"/>
                <a:cs typeface="Times New Roman" panose="02020603050405020304" pitchFamily="18" charset="0"/>
              </a:rPr>
              <a:t>, and </a:t>
            </a:r>
            <a:r>
              <a:rPr lang="en-US" sz="2800" dirty="0" err="1">
                <a:latin typeface="+mn-lt"/>
                <a:ea typeface="Calibri" panose="020F0502020204030204" pitchFamily="34" charset="0"/>
                <a:cs typeface="Times New Roman" panose="02020603050405020304" pitchFamily="18" charset="0"/>
              </a:rPr>
              <a:t>Enrica</a:t>
            </a:r>
            <a:r>
              <a:rPr lang="en-US" sz="2800" dirty="0">
                <a:latin typeface="+mn-lt"/>
                <a:ea typeface="Calibri" panose="020F0502020204030204" pitchFamily="34" charset="0"/>
                <a:cs typeface="Times New Roman" panose="02020603050405020304" pitchFamily="18" charset="0"/>
              </a:rPr>
              <a:t> </a:t>
            </a:r>
            <a:r>
              <a:rPr lang="en-US" sz="2800" dirty="0" err="1">
                <a:latin typeface="+mn-lt"/>
                <a:ea typeface="Calibri" panose="020F0502020204030204" pitchFamily="34" charset="0"/>
                <a:cs typeface="Times New Roman" panose="02020603050405020304" pitchFamily="18" charset="0"/>
              </a:rPr>
              <a:t>Pavione</a:t>
            </a:r>
            <a:r>
              <a:rPr lang="en-US" sz="2800" dirty="0">
                <a:latin typeface="+mn-lt"/>
                <a:ea typeface="Calibri" panose="020F0502020204030204" pitchFamily="34" charset="0"/>
                <a:cs typeface="Times New Roman" panose="02020603050405020304" pitchFamily="18" charset="0"/>
              </a:rPr>
              <a:t>. (2019)</a:t>
            </a:r>
          </a:p>
        </p:txBody>
      </p:sp>
      <p:sp>
        <p:nvSpPr>
          <p:cNvPr id="3" name="TextBox 2"/>
          <p:cNvSpPr txBox="1"/>
          <p:nvPr/>
        </p:nvSpPr>
        <p:spPr>
          <a:xfrm>
            <a:off x="5124735" y="4401402"/>
            <a:ext cx="5459104" cy="923330"/>
          </a:xfrm>
          <a:prstGeom prst="rect">
            <a:avLst/>
          </a:prstGeom>
          <a:noFill/>
        </p:spPr>
        <p:txBody>
          <a:bodyPr wrap="square" rtlCol="0">
            <a:spAutoFit/>
          </a:bodyPr>
          <a:lstStyle/>
          <a:p>
            <a:r>
              <a:rPr lang="en-US" i="1" dirty="0">
                <a:ea typeface="Calibri" panose="020F0502020204030204" pitchFamily="34" charset="0"/>
                <a:cs typeface="Times New Roman" panose="02020603050405020304" pitchFamily="18" charset="0"/>
              </a:rPr>
              <a:t>Published in Corporate Social Responsibility and Environmental Management 26(6), pages  1435-1445.</a:t>
            </a:r>
            <a:endParaRPr lang="en-US" dirty="0"/>
          </a:p>
        </p:txBody>
      </p:sp>
    </p:spTree>
    <p:extLst>
      <p:ext uri="{BB962C8B-B14F-4D97-AF65-F5344CB8AC3E}">
        <p14:creationId xmlns:p14="http://schemas.microsoft.com/office/powerpoint/2010/main" val="1054141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672846" y="1230922"/>
            <a:ext cx="11200705" cy="5347299"/>
          </a:xfrm>
        </p:spPr>
        <p:txBody>
          <a:bodyPr>
            <a:normAutofit fontScale="92500" lnSpcReduction="10000"/>
          </a:bodyPr>
          <a:lstStyle/>
          <a:p>
            <a:pPr>
              <a:lnSpc>
                <a:spcPct val="130000"/>
              </a:lnSpc>
            </a:pPr>
            <a:r>
              <a:rPr lang="en-US" sz="2400" dirty="0"/>
              <a:t>These notes are made on published research papers. </a:t>
            </a:r>
          </a:p>
          <a:p>
            <a:pPr>
              <a:lnSpc>
                <a:spcPct val="130000"/>
              </a:lnSpc>
            </a:pPr>
            <a:r>
              <a:rPr lang="en-US" sz="2400" dirty="0"/>
              <a:t>They are intended to make findings of academic research more accessible to those interested in B Corps who might not normally read the academic  literature.</a:t>
            </a:r>
          </a:p>
          <a:p>
            <a:pPr>
              <a:lnSpc>
                <a:spcPct val="130000"/>
              </a:lnSpc>
            </a:pPr>
            <a:r>
              <a:rPr lang="en-US" sz="2400" dirty="0"/>
              <a:t>I have tried to faithfully convey the ideas while adopting everyday language and omitting details important to academics but which don’t impact the core message.</a:t>
            </a:r>
          </a:p>
          <a:p>
            <a:pPr>
              <a:lnSpc>
                <a:spcPct val="130000"/>
              </a:lnSpc>
            </a:pPr>
            <a:r>
              <a:rPr lang="en-US" sz="2400" dirty="0"/>
              <a:t>That said, I am sure that I will not do this perfectly not least because the literature involves scholars using many different approaches.  If any authors feel I have misinterpreted key points please let me know. I’ll be happy to make changes.</a:t>
            </a:r>
          </a:p>
          <a:p>
            <a:pPr>
              <a:lnSpc>
                <a:spcPct val="130000"/>
              </a:lnSpc>
            </a:pPr>
            <a:r>
              <a:rPr lang="en-US" sz="2400" dirty="0"/>
              <a:t>Thank you,</a:t>
            </a:r>
          </a:p>
          <a:p>
            <a:pPr>
              <a:lnSpc>
                <a:spcPct val="130000"/>
              </a:lnSpc>
            </a:pPr>
            <a:r>
              <a:rPr lang="en-US" sz="2400" dirty="0"/>
              <a:t>Neil Bendle</a:t>
            </a:r>
          </a:p>
          <a:p>
            <a:pPr>
              <a:lnSpc>
                <a:spcPct val="130000"/>
              </a:lnSpc>
            </a:pPr>
            <a:r>
              <a:rPr lang="en-US" sz="2400" dirty="0"/>
              <a:t>Associate Professor Of  Marketing</a:t>
            </a:r>
          </a:p>
          <a:p>
            <a:pPr>
              <a:lnSpc>
                <a:spcPct val="130000"/>
              </a:lnSpc>
            </a:pPr>
            <a:r>
              <a:rPr lang="en-US" sz="2400" dirty="0"/>
              <a:t>Terry College of Business</a:t>
            </a:r>
          </a:p>
          <a:p>
            <a:pPr>
              <a:lnSpc>
                <a:spcPct val="130000"/>
              </a:lnSpc>
            </a:pPr>
            <a:r>
              <a:rPr lang="en-US" sz="2400" dirty="0">
                <a:hlinkClick r:id="rId2"/>
              </a:rPr>
              <a:t>neilbendle.com</a:t>
            </a:r>
            <a:endParaRPr lang="en-US" sz="2400" dirty="0"/>
          </a:p>
        </p:txBody>
      </p:sp>
      <p:sp>
        <p:nvSpPr>
          <p:cNvPr id="4" name="Title 3"/>
          <p:cNvSpPr>
            <a:spLocks noGrp="1"/>
          </p:cNvSpPr>
          <p:nvPr>
            <p:ph type="title" idx="4294967295"/>
          </p:nvPr>
        </p:nvSpPr>
        <p:spPr/>
        <p:txBody>
          <a:bodyPr/>
          <a:lstStyle/>
          <a:p>
            <a:pPr rtl="0" eaLnBrk="1" latinLnBrk="0" hangingPunct="1"/>
            <a:r>
              <a:rPr lang="en-US" sz="3600" b="0" i="0" kern="1200" baseline="0" dirty="0">
                <a:solidFill>
                  <a:srgbClr val="000000"/>
                </a:solidFill>
                <a:effectLst/>
                <a:latin typeface="Georgia" panose="02040502050405020303" pitchFamily="18" charset="0"/>
                <a:ea typeface="Georgia" panose="02040502050405020303" pitchFamily="18" charset="0"/>
                <a:cs typeface="Arial" panose="020B0604020202020204" pitchFamily="34" charset="0"/>
              </a:rPr>
              <a:t>B Corp Paper Notes</a:t>
            </a:r>
            <a:endParaRPr lang="en-US" dirty="0"/>
          </a:p>
        </p:txBody>
      </p:sp>
    </p:spTree>
    <p:extLst>
      <p:ext uri="{BB962C8B-B14F-4D97-AF65-F5344CB8AC3E}">
        <p14:creationId xmlns:p14="http://schemas.microsoft.com/office/powerpoint/2010/main" val="373752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457201" y="914400"/>
            <a:ext cx="11443646" cy="5745707"/>
          </a:xfrm>
        </p:spPr>
        <p:txBody>
          <a:bodyPr>
            <a:normAutofit fontScale="85000" lnSpcReduction="10000"/>
          </a:bodyPr>
          <a:lstStyle/>
          <a:p>
            <a:pPr marL="342900" indent="-342900">
              <a:lnSpc>
                <a:spcPct val="110000"/>
              </a:lnSpc>
              <a:buFont typeface="Arial" panose="020B0604020202020204" pitchFamily="34" charset="0"/>
              <a:buChar char="•"/>
            </a:pPr>
            <a:r>
              <a:rPr lang="en-US" sz="2800" dirty="0"/>
              <a:t>B Corps are mission-driven firms representing a new way of thinking of business</a:t>
            </a:r>
          </a:p>
          <a:p>
            <a:pPr marL="1028700" lvl="1" indent="-342900">
              <a:lnSpc>
                <a:spcPct val="110000"/>
              </a:lnSpc>
              <a:buFont typeface="Arial" panose="020B0604020202020204" pitchFamily="34" charset="0"/>
              <a:buChar char="•"/>
            </a:pPr>
            <a:r>
              <a:rPr lang="en-US" sz="2400" dirty="0"/>
              <a:t>Putting CSR (Corporate Social responsibility) at its heart</a:t>
            </a:r>
          </a:p>
          <a:p>
            <a:pPr marL="342900" indent="-342900">
              <a:lnSpc>
                <a:spcPct val="110000"/>
              </a:lnSpc>
              <a:buFont typeface="Arial" panose="020B0604020202020204" pitchFamily="34" charset="0"/>
              <a:buChar char="•"/>
            </a:pPr>
            <a:r>
              <a:rPr lang="en-US" sz="2800" dirty="0"/>
              <a:t>Alternative to shareholder primacy (firms being run exclusively for owner’s benefit) where profit maximization is assumed goal</a:t>
            </a:r>
          </a:p>
          <a:p>
            <a:pPr marL="342900" indent="-342900">
              <a:lnSpc>
                <a:spcPct val="110000"/>
              </a:lnSpc>
              <a:buFont typeface="Arial" panose="020B0604020202020204" pitchFamily="34" charset="0"/>
              <a:buChar char="•"/>
            </a:pPr>
            <a:r>
              <a:rPr lang="en-US" sz="2800" dirty="0"/>
              <a:t>Though it seems intuitive that not seeking to profit maximize will lower profits this is not necessarily true</a:t>
            </a:r>
          </a:p>
          <a:p>
            <a:pPr marL="1028700" lvl="1" indent="-342900">
              <a:lnSpc>
                <a:spcPct val="110000"/>
              </a:lnSpc>
              <a:buFont typeface="Arial" panose="020B0604020202020204" pitchFamily="34" charset="0"/>
              <a:buChar char="•"/>
            </a:pPr>
            <a:r>
              <a:rPr lang="en-US" sz="2400" dirty="0"/>
              <a:t>E.g., companies who pay employees better can obtain higher quality workers</a:t>
            </a:r>
          </a:p>
          <a:p>
            <a:pPr marL="342900" indent="-342900">
              <a:spcBef>
                <a:spcPts val="3000"/>
              </a:spcBef>
              <a:buFont typeface="Arial" panose="020B0604020202020204" pitchFamily="34" charset="0"/>
              <a:buChar char="•"/>
            </a:pPr>
            <a:r>
              <a:rPr lang="en-US" sz="2800" dirty="0"/>
              <a:t>B Corps are certified by B Lab every two years (has become 3 years since writing)</a:t>
            </a:r>
          </a:p>
          <a:p>
            <a:pPr marL="342900" indent="-342900">
              <a:lnSpc>
                <a:spcPct val="120000"/>
              </a:lnSpc>
              <a:buFont typeface="Arial" panose="020B0604020202020204" pitchFamily="34" charset="0"/>
              <a:buChar char="•"/>
            </a:pPr>
            <a:r>
              <a:rPr lang="en-US" sz="2800" dirty="0"/>
              <a:t>They are assed, using the Benefit Impact Assessment (BIA) on five dimensions</a:t>
            </a:r>
          </a:p>
          <a:p>
            <a:pPr marL="1143000" lvl="1" indent="-457200">
              <a:lnSpc>
                <a:spcPct val="120000"/>
              </a:lnSpc>
              <a:buFont typeface="+mj-lt"/>
              <a:buAutoNum type="arabicPeriod"/>
            </a:pPr>
            <a:r>
              <a:rPr lang="en-US" sz="2400" dirty="0"/>
              <a:t>Governance</a:t>
            </a:r>
          </a:p>
          <a:p>
            <a:pPr marL="1143000" lvl="1" indent="-457200">
              <a:lnSpc>
                <a:spcPct val="120000"/>
              </a:lnSpc>
              <a:buFont typeface="+mj-lt"/>
              <a:buAutoNum type="arabicPeriod"/>
            </a:pPr>
            <a:r>
              <a:rPr lang="en-US" sz="2400" dirty="0"/>
              <a:t>Employees (HR management)</a:t>
            </a:r>
          </a:p>
          <a:p>
            <a:pPr marL="1143000" lvl="1" indent="-457200">
              <a:lnSpc>
                <a:spcPct val="120000"/>
              </a:lnSpc>
              <a:buFont typeface="+mj-lt"/>
              <a:buAutoNum type="arabicPeriod"/>
            </a:pPr>
            <a:r>
              <a:rPr lang="en-US" sz="2400" dirty="0"/>
              <a:t>Community</a:t>
            </a:r>
          </a:p>
          <a:p>
            <a:pPr marL="1143000" lvl="1" indent="-457200">
              <a:lnSpc>
                <a:spcPct val="120000"/>
              </a:lnSpc>
              <a:buFont typeface="+mj-lt"/>
              <a:buAutoNum type="arabicPeriod"/>
            </a:pPr>
            <a:r>
              <a:rPr lang="en-US" sz="2400" dirty="0"/>
              <a:t>Environment</a:t>
            </a:r>
          </a:p>
          <a:p>
            <a:pPr marL="1143000" lvl="1" indent="-457200">
              <a:lnSpc>
                <a:spcPct val="120000"/>
              </a:lnSpc>
              <a:buFont typeface="+mj-lt"/>
              <a:buAutoNum type="arabicPeriod"/>
            </a:pPr>
            <a:r>
              <a:rPr lang="en-US" sz="2400" dirty="0"/>
              <a:t>Customers</a:t>
            </a:r>
          </a:p>
        </p:txBody>
      </p:sp>
      <p:sp>
        <p:nvSpPr>
          <p:cNvPr id="5" name="Title 4"/>
          <p:cNvSpPr>
            <a:spLocks noGrp="1"/>
          </p:cNvSpPr>
          <p:nvPr>
            <p:ph type="title" idx="4294967295"/>
          </p:nvPr>
        </p:nvSpPr>
        <p:spPr>
          <a:xfrm>
            <a:off x="947382" y="160410"/>
            <a:ext cx="10515600" cy="813044"/>
          </a:xfrm>
        </p:spPr>
        <p:txBody>
          <a:bodyPr>
            <a:normAutofit/>
          </a:bodyPr>
          <a:lstStyle/>
          <a:p>
            <a:pPr rtl="0" eaLnBrk="1" latinLnBrk="0" hangingPunct="1"/>
            <a:r>
              <a:rPr lang="en-US" dirty="0"/>
              <a:t>B Corps And The BIA</a:t>
            </a:r>
          </a:p>
        </p:txBody>
      </p:sp>
    </p:spTree>
    <p:extLst>
      <p:ext uri="{BB962C8B-B14F-4D97-AF65-F5344CB8AC3E}">
        <p14:creationId xmlns:p14="http://schemas.microsoft.com/office/powerpoint/2010/main" val="2581101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464345" y="914400"/>
            <a:ext cx="11443646" cy="5745707"/>
          </a:xfrm>
        </p:spPr>
        <p:txBody>
          <a:bodyPr>
            <a:normAutofit/>
          </a:bodyPr>
          <a:lstStyle/>
          <a:p>
            <a:pPr marL="342900" indent="-342900">
              <a:lnSpc>
                <a:spcPct val="110000"/>
              </a:lnSpc>
              <a:buFont typeface="Arial" panose="020B0604020202020204" pitchFamily="34" charset="0"/>
              <a:buChar char="•"/>
            </a:pPr>
            <a:r>
              <a:rPr lang="en-US" sz="2400" dirty="0"/>
              <a:t>Authors outline the differences and similarities between a certified B Corp and a benefit corporation</a:t>
            </a:r>
          </a:p>
          <a:p>
            <a:pPr marL="1028700" lvl="1" indent="-342900">
              <a:lnSpc>
                <a:spcPct val="110000"/>
              </a:lnSpc>
              <a:buFont typeface="Arial" panose="020B0604020202020204" pitchFamily="34" charset="0"/>
              <a:buChar char="•"/>
            </a:pPr>
            <a:r>
              <a:rPr lang="en-US" dirty="0"/>
              <a:t>Certified B Corp is awarded by B Lab based upon the BIA assessment which must be regularly undergone</a:t>
            </a:r>
          </a:p>
          <a:p>
            <a:pPr marL="1028700" lvl="1" indent="-342900">
              <a:lnSpc>
                <a:spcPct val="110000"/>
              </a:lnSpc>
              <a:buFont typeface="Arial" panose="020B0604020202020204" pitchFamily="34" charset="0"/>
              <a:buChar char="•"/>
            </a:pPr>
            <a:r>
              <a:rPr lang="en-US" dirty="0"/>
              <a:t>There are no comparable checks on benefit corporations which are not certified by B Lab</a:t>
            </a:r>
          </a:p>
          <a:p>
            <a:pPr marL="1028700" lvl="1" indent="-342900">
              <a:lnSpc>
                <a:spcPct val="110000"/>
              </a:lnSpc>
              <a:buFont typeface="Arial" panose="020B0604020202020204" pitchFamily="34" charset="0"/>
              <a:buChar char="•"/>
            </a:pPr>
            <a:r>
              <a:rPr lang="en-US" dirty="0"/>
              <a:t>Benefit corporations are registered with the regulatory bodies as serving a range of stakeholder beyond shareholders</a:t>
            </a:r>
          </a:p>
          <a:p>
            <a:pPr marL="1028700" lvl="1" indent="-342900">
              <a:lnSpc>
                <a:spcPct val="110000"/>
              </a:lnSpc>
              <a:buFont typeface="Arial" panose="020B0604020202020204" pitchFamily="34" charset="0"/>
              <a:buChar char="•"/>
            </a:pPr>
            <a:r>
              <a:rPr lang="en-US" dirty="0"/>
              <a:t>Certified B Corp must become benefit corporations where legally possible</a:t>
            </a:r>
          </a:p>
          <a:p>
            <a:pPr marL="1028700" lvl="1" indent="-342900">
              <a:lnSpc>
                <a:spcPct val="110000"/>
              </a:lnSpc>
              <a:buFont typeface="Arial" panose="020B0604020202020204" pitchFamily="34" charset="0"/>
              <a:buChar char="•"/>
            </a:pPr>
            <a:r>
              <a:rPr lang="en-US" dirty="0"/>
              <a:t>Both B Corp and benefit corporations should take into account the impact of their decision on a wide variety of stakeholders</a:t>
            </a:r>
          </a:p>
          <a:p>
            <a:pPr marL="1028700" lvl="1" indent="-342900">
              <a:lnSpc>
                <a:spcPct val="110000"/>
              </a:lnSpc>
              <a:buFont typeface="Arial" panose="020B0604020202020204" pitchFamily="34" charset="0"/>
              <a:buChar char="•"/>
            </a:pPr>
            <a:endParaRPr lang="en-US" sz="2400" dirty="0"/>
          </a:p>
        </p:txBody>
      </p:sp>
      <p:sp>
        <p:nvSpPr>
          <p:cNvPr id="5" name="Title 4"/>
          <p:cNvSpPr>
            <a:spLocks noGrp="1"/>
          </p:cNvSpPr>
          <p:nvPr>
            <p:ph type="title" idx="4294967295"/>
          </p:nvPr>
        </p:nvSpPr>
        <p:spPr>
          <a:xfrm>
            <a:off x="947382" y="160410"/>
            <a:ext cx="10515600" cy="813044"/>
          </a:xfrm>
        </p:spPr>
        <p:txBody>
          <a:bodyPr>
            <a:normAutofit/>
          </a:bodyPr>
          <a:lstStyle/>
          <a:p>
            <a:pPr rtl="0" eaLnBrk="1" latinLnBrk="0" hangingPunct="1"/>
            <a:r>
              <a:rPr lang="en-US" dirty="0"/>
              <a:t>Certified B Corps And Benefit Corporation</a:t>
            </a:r>
          </a:p>
        </p:txBody>
      </p:sp>
    </p:spTree>
    <p:extLst>
      <p:ext uri="{BB962C8B-B14F-4D97-AF65-F5344CB8AC3E}">
        <p14:creationId xmlns:p14="http://schemas.microsoft.com/office/powerpoint/2010/main" val="2344281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Italy And Benefit Corporations</a:t>
            </a:r>
          </a:p>
        </p:txBody>
      </p:sp>
      <p:sp>
        <p:nvSpPr>
          <p:cNvPr id="3" name="Text Placeholder 2"/>
          <p:cNvSpPr>
            <a:spLocks noGrp="1"/>
          </p:cNvSpPr>
          <p:nvPr>
            <p:ph type="body" sz="quarter" idx="12"/>
          </p:nvPr>
        </p:nvSpPr>
        <p:spPr/>
        <p:txBody>
          <a:bodyPr>
            <a:normAutofit/>
          </a:bodyPr>
          <a:lstStyle/>
          <a:p>
            <a:pPr marL="342900" indent="-342900">
              <a:buFont typeface="Arial" panose="020B0604020202020204" pitchFamily="34" charset="0"/>
              <a:buChar char="•"/>
            </a:pPr>
            <a:r>
              <a:rPr lang="en-US" sz="2400" dirty="0"/>
              <a:t>Italy become the first European country to regulate to allow for benefit corporations</a:t>
            </a:r>
          </a:p>
          <a:p>
            <a:pPr marL="342900" indent="-342900">
              <a:buFont typeface="Arial" panose="020B0604020202020204" pitchFamily="34" charset="0"/>
              <a:buChar char="•"/>
            </a:pPr>
            <a:r>
              <a:rPr lang="en-US" sz="2400" dirty="0"/>
              <a:t>Firms disclose benefits they intend to pursue, social purpose and management approach to balancing shareholder interests with other stakeholders</a:t>
            </a:r>
          </a:p>
          <a:p>
            <a:pPr marL="342900" indent="-342900">
              <a:buFont typeface="Arial" panose="020B0604020202020204" pitchFamily="34" charset="0"/>
              <a:buChar char="•"/>
            </a:pPr>
            <a:r>
              <a:rPr lang="en-US" sz="2400" dirty="0"/>
              <a:t>Most Italian benefit companies are in the North of the country</a:t>
            </a:r>
          </a:p>
          <a:p>
            <a:pPr marL="342900" indent="-342900">
              <a:buFont typeface="Arial" panose="020B0604020202020204" pitchFamily="34" charset="0"/>
              <a:buChar char="•"/>
            </a:pPr>
            <a:r>
              <a:rPr lang="en-US" sz="2400" dirty="0"/>
              <a:t>20% were in IT and web services</a:t>
            </a:r>
          </a:p>
          <a:p>
            <a:pPr marL="342900" indent="-342900">
              <a:buFont typeface="Arial" panose="020B0604020202020204" pitchFamily="34" charset="0"/>
              <a:buChar char="•"/>
            </a:pPr>
            <a:r>
              <a:rPr lang="en-US" sz="2400" dirty="0"/>
              <a:t>Personal care, agro-food and environmental firms also were notable in their use of this new status</a:t>
            </a:r>
          </a:p>
        </p:txBody>
      </p:sp>
    </p:spTree>
    <p:extLst>
      <p:ext uri="{BB962C8B-B14F-4D97-AF65-F5344CB8AC3E}">
        <p14:creationId xmlns:p14="http://schemas.microsoft.com/office/powerpoint/2010/main" val="600940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BIA Performance And Economic Performance</a:t>
            </a:r>
          </a:p>
        </p:txBody>
      </p:sp>
      <p:sp>
        <p:nvSpPr>
          <p:cNvPr id="3" name="Text Placeholder 2"/>
          <p:cNvSpPr>
            <a:spLocks noGrp="1"/>
          </p:cNvSpPr>
          <p:nvPr>
            <p:ph type="body" sz="quarter" idx="12"/>
          </p:nvPr>
        </p:nvSpPr>
        <p:spPr>
          <a:xfrm>
            <a:off x="382137" y="1078173"/>
            <a:ext cx="11457296" cy="5561463"/>
          </a:xfrm>
        </p:spPr>
        <p:txBody>
          <a:bodyPr>
            <a:normAutofit/>
          </a:bodyPr>
          <a:lstStyle/>
          <a:p>
            <a:pPr marL="342900" indent="-342900">
              <a:buFont typeface="Arial" panose="020B0604020202020204" pitchFamily="34" charset="0"/>
              <a:buChar char="•"/>
            </a:pPr>
            <a:r>
              <a:rPr lang="en-US" sz="2400" dirty="0"/>
              <a:t>The authors linked BIA scores to financial data</a:t>
            </a:r>
          </a:p>
          <a:p>
            <a:pPr marL="342900" indent="-342900">
              <a:buFont typeface="Arial" panose="020B0604020202020204" pitchFamily="34" charset="0"/>
              <a:buChar char="•"/>
            </a:pPr>
            <a:r>
              <a:rPr lang="en-US" sz="2400" dirty="0"/>
              <a:t>Production (20), Services (31), &amp; Advisory (12) firms most of sample (71 total)</a:t>
            </a:r>
          </a:p>
          <a:p>
            <a:pPr marL="342900" indent="-342900">
              <a:buFont typeface="Arial" panose="020B0604020202020204" pitchFamily="34" charset="0"/>
              <a:buChar char="•"/>
            </a:pPr>
            <a:r>
              <a:rPr lang="en-US" sz="2400" dirty="0"/>
              <a:t>Authors looked at association between BIA scores on 5 BIA dimensions using OLS regression</a:t>
            </a:r>
          </a:p>
          <a:p>
            <a:pPr marL="1028700" lvl="1" indent="-342900">
              <a:buFont typeface="Arial" panose="020B0604020202020204" pitchFamily="34" charset="0"/>
              <a:buChar char="•"/>
            </a:pPr>
            <a:r>
              <a:rPr lang="en-US" dirty="0"/>
              <a:t>Shows associations but this should not be interpreted as a causal model</a:t>
            </a:r>
          </a:p>
          <a:p>
            <a:pPr marL="1485900" lvl="2" indent="-342900">
              <a:buFont typeface="Arial" panose="020B0604020202020204" pitchFamily="34" charset="0"/>
              <a:buChar char="•"/>
            </a:pPr>
            <a:r>
              <a:rPr lang="en-US" dirty="0"/>
              <a:t>I.e., if high governance scores predict high income does not mean governance increases income</a:t>
            </a:r>
          </a:p>
          <a:p>
            <a:pPr marL="342900" indent="-342900">
              <a:buFont typeface="Arial" panose="020B0604020202020204" pitchFamily="34" charset="0"/>
              <a:buChar char="•"/>
            </a:pPr>
            <a:r>
              <a:rPr lang="en-US" sz="2400" dirty="0"/>
              <a:t>In full model the BIA scores not significant association with performance</a:t>
            </a:r>
          </a:p>
          <a:p>
            <a:pPr marL="1028700" lvl="1" indent="-342900">
              <a:buFont typeface="Arial" panose="020B0604020202020204" pitchFamily="34" charset="0"/>
              <a:buChar char="•"/>
            </a:pPr>
            <a:r>
              <a:rPr lang="en-US" dirty="0"/>
              <a:t>I.e., the score do not predict income</a:t>
            </a:r>
          </a:p>
          <a:p>
            <a:pPr marL="342900" indent="-342900">
              <a:buFont typeface="Arial" panose="020B0604020202020204" pitchFamily="34" charset="0"/>
              <a:buChar char="•"/>
            </a:pPr>
            <a:r>
              <a:rPr lang="en-US" sz="2400" dirty="0"/>
              <a:t>Some associations between specific scores in specific areas</a:t>
            </a:r>
          </a:p>
          <a:p>
            <a:pPr marL="1028700" lvl="1" indent="-342900">
              <a:buFont typeface="Arial" panose="020B0604020202020204" pitchFamily="34" charset="0"/>
              <a:buChar char="•"/>
            </a:pPr>
            <a:r>
              <a:rPr lang="en-US" dirty="0"/>
              <a:t>The BIA scores in the service sector (which largest sample size) showed associations between BIA areas and net income</a:t>
            </a:r>
          </a:p>
          <a:p>
            <a:pPr>
              <a:spcBef>
                <a:spcPts val="3000"/>
              </a:spcBef>
            </a:pPr>
            <a:r>
              <a:rPr lang="en-US" sz="2400" i="1" dirty="0"/>
              <a:t>Summary: B Corp an important new form of business showing commitment to CSR. Different to benefit corporations but some overlap. Little obvious connection between scores on the benefit impact assessment (BIA) and net income</a:t>
            </a:r>
          </a:p>
        </p:txBody>
      </p:sp>
    </p:spTree>
    <p:extLst>
      <p:ext uri="{BB962C8B-B14F-4D97-AF65-F5344CB8AC3E}">
        <p14:creationId xmlns:p14="http://schemas.microsoft.com/office/powerpoint/2010/main" val="185198480"/>
      </p:ext>
    </p:extLst>
  </p:cSld>
  <p:clrMapOvr>
    <a:masterClrMapping/>
  </p:clrMapOvr>
</p:sld>
</file>

<file path=ppt/theme/theme1.xml><?xml version="1.0" encoding="utf-8"?>
<a:theme xmlns:a="http://schemas.openxmlformats.org/drawingml/2006/main" name="Office Theme">
  <a:themeElements>
    <a:clrScheme name="GEORGIA BRAND">
      <a:dk1>
        <a:srgbClr val="000000"/>
      </a:dk1>
      <a:lt1>
        <a:srgbClr val="FFFFFF"/>
      </a:lt1>
      <a:dk2>
        <a:srgbClr val="BA0C2F"/>
      </a:dk2>
      <a:lt2>
        <a:srgbClr val="D6D2C4"/>
      </a:lt2>
      <a:accent1>
        <a:srgbClr val="9EA2A2"/>
      </a:accent1>
      <a:accent2>
        <a:srgbClr val="66435A"/>
      </a:accent2>
      <a:accent3>
        <a:srgbClr val="BFB800"/>
      </a:accent3>
      <a:accent4>
        <a:srgbClr val="00677F"/>
      </a:accent4>
      <a:accent5>
        <a:srgbClr val="776E64"/>
      </a:accent5>
      <a:accent6>
        <a:srgbClr val="FFCD00"/>
      </a:accent6>
      <a:hlink>
        <a:srgbClr val="00A3AD"/>
      </a:hlink>
      <a:folHlink>
        <a:srgbClr val="594A25"/>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ilBendle2022Template" id="{BEC7C343-AD47-4005-8A73-A213DC9360E4}" vid="{C0C44C52-2BE0-456F-B5AE-B170397002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7B16C695A6BE4081CB91735EF9FF34" ma:contentTypeVersion="15" ma:contentTypeDescription="Create a new document." ma:contentTypeScope="" ma:versionID="828e9ca758edf452246ff65c53f1fa42">
  <xsd:schema xmlns:xsd="http://www.w3.org/2001/XMLSchema" xmlns:xs="http://www.w3.org/2001/XMLSchema" xmlns:p="http://schemas.microsoft.com/office/2006/metadata/properties" xmlns:ns1="http://schemas.microsoft.com/sharepoint/v3" xmlns:ns3="b70f4fde-7caf-486e-a0b3-a0757680229a" xmlns:ns4="5a7019cc-b1f3-44a3-97b2-8299f962a184" targetNamespace="http://schemas.microsoft.com/office/2006/metadata/properties" ma:root="true" ma:fieldsID="10ba8c1773ce35c25d3494f4116983cc" ns1:_="" ns3:_="" ns4:_="">
    <xsd:import namespace="http://schemas.microsoft.com/sharepoint/v3"/>
    <xsd:import namespace="b70f4fde-7caf-486e-a0b3-a0757680229a"/>
    <xsd:import namespace="5a7019cc-b1f3-44a3-97b2-8299f962a18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0f4fde-7caf-486e-a0b3-a07576802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a7019cc-b1f3-44a3-97b2-8299f962a184"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385C94-8A51-47DC-8E82-E14FE50FD5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70f4fde-7caf-486e-a0b3-a0757680229a"/>
    <ds:schemaRef ds:uri="5a7019cc-b1f3-44a3-97b2-8299f962a1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341D4B-1D7D-4B1D-8050-AE5A4FEAA25C}">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a7019cc-b1f3-44a3-97b2-8299f962a184"/>
    <ds:schemaRef ds:uri="b70f4fde-7caf-486e-a0b3-a0757680229a"/>
    <ds:schemaRef ds:uri="http://www.w3.org/XML/1998/namespace"/>
    <ds:schemaRef ds:uri="http://purl.org/dc/dcmitype/"/>
  </ds:schemaRefs>
</ds:datastoreItem>
</file>

<file path=customXml/itemProps3.xml><?xml version="1.0" encoding="utf-8"?>
<ds:datastoreItem xmlns:ds="http://schemas.openxmlformats.org/officeDocument/2006/customXml" ds:itemID="{3E6BE9F8-6F62-409D-8D9D-E22959AA74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NeilBendle2022Template</Template>
  <TotalTime>459</TotalTime>
  <Words>636</Words>
  <Application>Microsoft Office PowerPoint</Application>
  <PresentationFormat>Widescreen</PresentationFormat>
  <Paragraphs>49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Georgia</vt:lpstr>
      <vt:lpstr>Office Theme</vt:lpstr>
      <vt:lpstr>Notes on "Certified Benefit Corporations as a new way to make sustainable business: The Italian example.” Patrizia Gazzola, Daniele Grechi, Paola Ossola, and Enrica Pavione. (2019)</vt:lpstr>
      <vt:lpstr>B Corp Paper Notes</vt:lpstr>
      <vt:lpstr>B Corps And The BIA</vt:lpstr>
      <vt:lpstr>Certified B Corps And Benefit Corporation</vt:lpstr>
      <vt:lpstr>PowerPoint Presentation</vt:lpstr>
      <vt:lpstr>PowerPoint Presentation</vt:lpstr>
    </vt:vector>
  </TitlesOfParts>
  <Company>University of Georgia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Thomas Bendle</dc:creator>
  <cp:lastModifiedBy>Neil Thomas Bendle</cp:lastModifiedBy>
  <cp:revision>46</cp:revision>
  <dcterms:created xsi:type="dcterms:W3CDTF">2022-06-22T12:52:19Z</dcterms:created>
  <dcterms:modified xsi:type="dcterms:W3CDTF">2022-06-28T18:10:39Z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0x010100637B16C695A6BE4081CB91735EF9FF34</vt:lpwstr>
  </property>
</Properties>
</file>