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sldIdLst>
    <p:sldId id="257" r:id="rId5"/>
    <p:sldId id="260" r:id="rId6"/>
    <p:sldId id="259" r:id="rId7"/>
    <p:sldId id="261" r:id="rId8"/>
    <p:sldId id="262" r:id="rId9"/>
    <p:sldId id="263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120" userDrawn="1">
          <p15:clr>
            <a:srgbClr val="A4A3A4"/>
          </p15:clr>
        </p15:guide>
        <p15:guide id="9" pos="7560" userDrawn="1">
          <p15:clr>
            <a:srgbClr val="A4A3A4"/>
          </p15:clr>
        </p15:guide>
        <p15:guide id="10" orient="horz" pos="3456" userDrawn="1">
          <p15:clr>
            <a:srgbClr val="A4A3A4"/>
          </p15:clr>
        </p15:guide>
        <p15:guide id="11" orient="horz" pos="2592" userDrawn="1">
          <p15:clr>
            <a:srgbClr val="A4A3A4"/>
          </p15:clr>
        </p15:guide>
        <p15:guide id="12" orient="horz" pos="1728" userDrawn="1">
          <p15:clr>
            <a:srgbClr val="A4A3A4"/>
          </p15:clr>
        </p15:guide>
        <p15:guide id="13" orient="horz" pos="864" userDrawn="1">
          <p15:clr>
            <a:srgbClr val="A4A3A4"/>
          </p15:clr>
        </p15:guide>
        <p15:guide id="14" orient="horz" pos="3888" userDrawn="1">
          <p15:clr>
            <a:srgbClr val="A4A3A4"/>
          </p15:clr>
        </p15:guide>
        <p15:guide id="15" orient="horz" pos="3024" userDrawn="1">
          <p15:clr>
            <a:srgbClr val="A4A3A4"/>
          </p15:clr>
        </p15:guide>
        <p15:guide id="16" orient="horz" pos="2160" userDrawn="1">
          <p15:clr>
            <a:srgbClr val="A4A3A4"/>
          </p15:clr>
        </p15:guide>
        <p15:guide id="17" orient="horz" pos="1296" userDrawn="1">
          <p15:clr>
            <a:srgbClr val="A4A3A4"/>
          </p15:clr>
        </p15:guide>
        <p15:guide id="18" orient="horz" pos="432" userDrawn="1">
          <p15:clr>
            <a:srgbClr val="A4A3A4"/>
          </p15:clr>
        </p15:guide>
        <p15:guide id="19" userDrawn="1">
          <p15:clr>
            <a:srgbClr val="A4A3A4"/>
          </p15:clr>
        </p15:guide>
        <p15:guide id="20" pos="7680" userDrawn="1">
          <p15:clr>
            <a:srgbClr val="A4A3A4"/>
          </p15:clr>
        </p15:guide>
        <p15:guide id="21" pos="1920" userDrawn="1">
          <p15:clr>
            <a:srgbClr val="A4A3A4"/>
          </p15:clr>
        </p15:guide>
        <p15:guide id="22" pos="3840" userDrawn="1">
          <p15:clr>
            <a:srgbClr val="A4A3A4"/>
          </p15:clr>
        </p15:guide>
        <p15:guide id="23" pos="5760" userDrawn="1">
          <p15:clr>
            <a:srgbClr val="A4A3A4"/>
          </p15:clr>
        </p15:guide>
        <p15:guide id="24" pos="960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6" pos="4800" userDrawn="1">
          <p15:clr>
            <a:srgbClr val="A4A3A4"/>
          </p15:clr>
        </p15:guide>
        <p15:guide id="27" pos="6720" userDrawn="1">
          <p15:clr>
            <a:srgbClr val="A4A3A4"/>
          </p15:clr>
        </p15:guide>
        <p15:guide id="28" pos="1440" userDrawn="1">
          <p15:clr>
            <a:srgbClr val="A4A3A4"/>
          </p15:clr>
        </p15:guide>
        <p15:guide id="29" pos="480" userDrawn="1">
          <p15:clr>
            <a:srgbClr val="A4A3A4"/>
          </p15:clr>
        </p15:guide>
        <p15:guide id="30" pos="2400" userDrawn="1">
          <p15:clr>
            <a:srgbClr val="A4A3A4"/>
          </p15:clr>
        </p15:guide>
        <p15:guide id="31" pos="3360" userDrawn="1">
          <p15:clr>
            <a:srgbClr val="A4A3A4"/>
          </p15:clr>
        </p15:guide>
        <p15:guide id="32" pos="4320" userDrawn="1">
          <p15:clr>
            <a:srgbClr val="A4A3A4"/>
          </p15:clr>
        </p15:guide>
        <p15:guide id="33" pos="5280" userDrawn="1">
          <p15:clr>
            <a:srgbClr val="A4A3A4"/>
          </p15:clr>
        </p15:guide>
        <p15:guide id="34" pos="6240" userDrawn="1">
          <p15:clr>
            <a:srgbClr val="A4A3A4"/>
          </p15:clr>
        </p15:guide>
        <p15:guide id="35" pos="7200" userDrawn="1">
          <p15:clr>
            <a:srgbClr val="A4A3A4"/>
          </p15:clr>
        </p15:guide>
        <p15:guide id="36" orient="horz" pos="4224" userDrawn="1">
          <p15:clr>
            <a:srgbClr val="A4A3A4"/>
          </p15:clr>
        </p15:guide>
        <p15:guide id="37" orient="horz" pos="96" userDrawn="1">
          <p15:clr>
            <a:srgbClr val="A4A3A4"/>
          </p15:clr>
        </p15:guide>
        <p15:guide id="38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A0C2F"/>
    <a:srgbClr val="8C908E"/>
    <a:srgbClr val="BC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0648" autoAdjust="0"/>
  </p:normalViewPr>
  <p:slideViewPr>
    <p:cSldViewPr snapToGrid="0" snapToObjects="1" showGuides="1">
      <p:cViewPr varScale="1">
        <p:scale>
          <a:sx n="74" d="100"/>
          <a:sy n="74" d="100"/>
        </p:scale>
        <p:origin x="1985" y="62"/>
      </p:cViewPr>
      <p:guideLst>
        <p:guide orient="horz"/>
        <p:guide orient="horz" pos="4320"/>
        <p:guide pos="120"/>
        <p:guide pos="7560"/>
        <p:guide orient="horz" pos="3456"/>
        <p:guide orient="horz" pos="2592"/>
        <p:guide orient="horz" pos="1728"/>
        <p:guide orient="horz" pos="864"/>
        <p:guide orient="horz" pos="3888"/>
        <p:guide orient="horz" pos="3024"/>
        <p:guide orient="horz" pos="2160"/>
        <p:guide orient="horz" pos="1296"/>
        <p:guide orient="horz" pos="432"/>
        <p:guide/>
        <p:guide pos="7680"/>
        <p:guide pos="1920"/>
        <p:guide pos="3840"/>
        <p:guide pos="5760"/>
        <p:guide pos="960"/>
        <p:guide pos="2880"/>
        <p:guide pos="4800"/>
        <p:guide pos="6720"/>
        <p:guide pos="1440"/>
        <p:guide pos="480"/>
        <p:guide pos="2400"/>
        <p:guide pos="3360"/>
        <p:guide pos="4320"/>
        <p:guide pos="5280"/>
        <p:guide pos="6240"/>
        <p:guide pos="7200"/>
        <p:guide orient="horz" pos="4224"/>
        <p:guide orient="horz" pos="96"/>
        <p:guide orient="horz"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il Thomas Bendle" userId="ac11fc6b-727a-421a-a6ad-692986a5b44d" providerId="ADAL" clId="{948A1544-6E78-4F65-8066-7F59D036688A}"/>
    <pc:docChg chg="delSld modSld">
      <pc:chgData name="Neil Thomas Bendle" userId="ac11fc6b-727a-421a-a6ad-692986a5b44d" providerId="ADAL" clId="{948A1544-6E78-4F65-8066-7F59D036688A}" dt="2022-06-27T13:37:59.421" v="46" actId="47"/>
      <pc:docMkLst>
        <pc:docMk/>
      </pc:docMkLst>
      <pc:sldChg chg="modSp mod">
        <pc:chgData name="Neil Thomas Bendle" userId="ac11fc6b-727a-421a-a6ad-692986a5b44d" providerId="ADAL" clId="{948A1544-6E78-4F65-8066-7F59D036688A}" dt="2022-06-27T13:37:47.821" v="43" actId="20577"/>
        <pc:sldMkLst>
          <pc:docMk/>
          <pc:sldMk cId="1054141095" sldId="257"/>
        </pc:sldMkLst>
        <pc:spChg chg="mod">
          <ac:chgData name="Neil Thomas Bendle" userId="ac11fc6b-727a-421a-a6ad-692986a5b44d" providerId="ADAL" clId="{948A1544-6E78-4F65-8066-7F59D036688A}" dt="2022-06-27T13:37:22.464" v="15" actId="20577"/>
          <ac:spMkLst>
            <pc:docMk/>
            <pc:sldMk cId="1054141095" sldId="257"/>
            <ac:spMk id="2" creationId="{00000000-0000-0000-0000-000000000000}"/>
          </ac:spMkLst>
        </pc:spChg>
        <pc:spChg chg="mod">
          <ac:chgData name="Neil Thomas Bendle" userId="ac11fc6b-727a-421a-a6ad-692986a5b44d" providerId="ADAL" clId="{948A1544-6E78-4F65-8066-7F59D036688A}" dt="2022-06-27T13:37:47.821" v="43" actId="20577"/>
          <ac:spMkLst>
            <pc:docMk/>
            <pc:sldMk cId="1054141095" sldId="257"/>
            <ac:spMk id="3" creationId="{00000000-0000-0000-0000-000000000000}"/>
          </ac:spMkLst>
        </pc:spChg>
      </pc:sldChg>
      <pc:sldChg chg="modSp mod">
        <pc:chgData name="Neil Thomas Bendle" userId="ac11fc6b-727a-421a-a6ad-692986a5b44d" providerId="ADAL" clId="{948A1544-6E78-4F65-8066-7F59D036688A}" dt="2022-06-27T13:37:55.109" v="45" actId="20577"/>
        <pc:sldMkLst>
          <pc:docMk/>
          <pc:sldMk cId="2581101274" sldId="259"/>
        </pc:sldMkLst>
        <pc:spChg chg="mod">
          <ac:chgData name="Neil Thomas Bendle" userId="ac11fc6b-727a-421a-a6ad-692986a5b44d" providerId="ADAL" clId="{948A1544-6E78-4F65-8066-7F59D036688A}" dt="2022-06-27T13:37:52.247" v="44" actId="6549"/>
          <ac:spMkLst>
            <pc:docMk/>
            <pc:sldMk cId="2581101274" sldId="259"/>
            <ac:spMk id="3" creationId="{00000000-0000-0000-0000-000000000000}"/>
          </ac:spMkLst>
        </pc:spChg>
        <pc:spChg chg="mod">
          <ac:chgData name="Neil Thomas Bendle" userId="ac11fc6b-727a-421a-a6ad-692986a5b44d" providerId="ADAL" clId="{948A1544-6E78-4F65-8066-7F59D036688A}" dt="2022-06-27T13:37:55.109" v="45" actId="20577"/>
          <ac:spMkLst>
            <pc:docMk/>
            <pc:sldMk cId="2581101274" sldId="259"/>
            <ac:spMk id="5" creationId="{00000000-0000-0000-0000-000000000000}"/>
          </ac:spMkLst>
        </pc:spChg>
      </pc:sldChg>
      <pc:sldChg chg="del">
        <pc:chgData name="Neil Thomas Bendle" userId="ac11fc6b-727a-421a-a6ad-692986a5b44d" providerId="ADAL" clId="{948A1544-6E78-4F65-8066-7F59D036688A}" dt="2022-06-27T13:37:59.421" v="46" actId="47"/>
        <pc:sldMkLst>
          <pc:docMk/>
          <pc:sldMk cId="2640446636" sldId="261"/>
        </pc:sldMkLst>
      </pc:sldChg>
      <pc:sldChg chg="del">
        <pc:chgData name="Neil Thomas Bendle" userId="ac11fc6b-727a-421a-a6ad-692986a5b44d" providerId="ADAL" clId="{948A1544-6E78-4F65-8066-7F59D036688A}" dt="2022-06-27T13:37:59.421" v="46" actId="47"/>
        <pc:sldMkLst>
          <pc:docMk/>
          <pc:sldMk cId="4174557958" sldId="262"/>
        </pc:sldMkLst>
      </pc:sldChg>
      <pc:sldChg chg="del">
        <pc:chgData name="Neil Thomas Bendle" userId="ac11fc6b-727a-421a-a6ad-692986a5b44d" providerId="ADAL" clId="{948A1544-6E78-4F65-8066-7F59D036688A}" dt="2022-06-27T13:37:59.421" v="46" actId="47"/>
        <pc:sldMkLst>
          <pc:docMk/>
          <pc:sldMk cId="2269136012" sldId="2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011D7-FE6A-4143-A824-E8F0009F4A74}" type="datetimeFigureOut">
              <a:t>7/11/2022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F397-2A2E-5243-9C89-299CAB2723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5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C1E3E"/>
              </a:solidFill>
              <a:latin typeface="Georgia" panose="02040502050405020303" pitchFamily="18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47" y="6044195"/>
            <a:ext cx="2410647" cy="601781"/>
          </a:xfrm>
          <a:prstGeom prst="rect">
            <a:avLst/>
          </a:prstGeom>
        </p:spPr>
      </p:pic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86606" y="1776413"/>
            <a:ext cx="2760662" cy="1652587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/>
              <a:t>Title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099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6595" y="206463"/>
            <a:ext cx="10910887" cy="677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i="0" u="none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Master title style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0910888" cy="45777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177221" y="6282076"/>
            <a:ext cx="56254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0" i="0" u="none">
                <a:solidFill>
                  <a:schemeClr val="tx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pPr algn="l"/>
              <a:t>‹#›</a:t>
            </a:fld>
            <a:endParaRPr lang="en-US" sz="1800" b="0" i="0" u="none" dirty="0">
              <a:solidFill>
                <a:schemeClr val="tx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70" y="6248810"/>
            <a:ext cx="1909689" cy="4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78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11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A8D9C27B-B23D-7147-B542-1233E53230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eilbend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63069" y="1661662"/>
            <a:ext cx="6516806" cy="1900402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Notes on "Hidden badge of honor: How contextual distinctiveness affects category promotion among certified B corporations." 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Joel </a:t>
            </a:r>
            <a:r>
              <a:rPr lang="en-US" sz="2800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Gehman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and Matthew Grimes (2017)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4735" y="4401402"/>
            <a:ext cx="5459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Published in 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Academy of Management Journal 60(6)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1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ages 2294-2320.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41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200705" cy="53472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/>
              <a:t>These notes are made on published research papers. 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They are intended to make findings of academic research more accessible to those interested in B Corps who might not normally read the academic  literature.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I have tried to faithfully convey the ideas while adopting everyday language and omitting details important to academics but which don’t impact the core message.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That said, I am sure that I will not do this perfectly not least because the literature involves scholars using many different approaches.  If any authors feel I have misinterpreted key points please let me know. I’ll be happy to make changes.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Thank you,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Neil Bendle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Associate Professor Of  Marketing</a:t>
            </a:r>
          </a:p>
          <a:p>
            <a:pPr>
              <a:lnSpc>
                <a:spcPct val="130000"/>
              </a:lnSpc>
            </a:pPr>
            <a:r>
              <a:rPr lang="en-US" sz="2400" dirty="0"/>
              <a:t>Terry College of Business</a:t>
            </a:r>
          </a:p>
          <a:p>
            <a:pPr>
              <a:lnSpc>
                <a:spcPct val="130000"/>
              </a:lnSpc>
            </a:pPr>
            <a:r>
              <a:rPr lang="en-US" sz="2400" dirty="0">
                <a:hlinkClick r:id="rId2"/>
              </a:rPr>
              <a:t>neilbendle.com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Corp Paper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914400"/>
            <a:ext cx="11443646" cy="5745707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i="1" dirty="0" smtClean="0"/>
              <a:t>Why do some firms go to all the effort of becoming members of a group, e.g., B Corp certification, but then don’t publicize the category and membership in it?</a:t>
            </a:r>
          </a:p>
          <a:p>
            <a:pPr marL="342900" indent="-342900">
              <a:lnSpc>
                <a:spcPct val="110000"/>
              </a:lnSpc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Firms may be silent about group membership in groups that are frowned upon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Yet the good working practices of B Corp are generally thought desirable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The authors noticed a  puzzling thing: 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While </a:t>
            </a:r>
            <a:r>
              <a:rPr lang="en-US" sz="2400" dirty="0" smtClean="0"/>
              <a:t>some </a:t>
            </a:r>
            <a:r>
              <a:rPr lang="en-US" sz="2400" dirty="0"/>
              <a:t>firms </a:t>
            </a:r>
            <a:r>
              <a:rPr lang="en-US" sz="2400" dirty="0" smtClean="0"/>
              <a:t>widely promote their B </a:t>
            </a:r>
            <a:r>
              <a:rPr lang="en-US" sz="2400" dirty="0" smtClean="0"/>
              <a:t>Corp </a:t>
            </a:r>
            <a:r>
              <a:rPr lang="en-US" sz="2400" dirty="0" smtClean="0"/>
              <a:t>status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Other firms say much less and some say pretty much nothing</a:t>
            </a:r>
            <a:endParaRPr lang="en-US" sz="2400" dirty="0"/>
          </a:p>
          <a:p>
            <a:pPr marL="10287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Is there something about the firms and context they operate in that explains promotion</a:t>
            </a:r>
            <a:r>
              <a:rPr lang="en-US" dirty="0" smtClean="0"/>
              <a:t>?</a:t>
            </a: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/>
              <a:t>Why Do Some Firms Hide Their Badges Of Honor?</a:t>
            </a:r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2498677" y="5556884"/>
            <a:ext cx="5779827" cy="9327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BASIC CATEGORY: e.g., Dog</a:t>
            </a:r>
          </a:p>
          <a:p>
            <a:pPr algn="ctr"/>
            <a:endParaRPr lang="en-US" sz="1400" dirty="0" smtClean="0"/>
          </a:p>
          <a:p>
            <a:pPr algn="ctr"/>
            <a:endParaRPr lang="en-US" sz="1400" dirty="0"/>
          </a:p>
          <a:p>
            <a:pPr algn="ctr"/>
            <a:endParaRPr lang="en-US" sz="1400" dirty="0"/>
          </a:p>
        </p:txBody>
      </p:sp>
      <p:sp>
        <p:nvSpPr>
          <p:cNvPr id="4" name="Oval 3"/>
          <p:cNvSpPr/>
          <p:nvPr/>
        </p:nvSpPr>
        <p:spPr>
          <a:xfrm>
            <a:off x="3477647" y="5839645"/>
            <a:ext cx="4073857" cy="53622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SUBORDINATE CATEGORY: e.g., Retriever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8393006" y="5759419"/>
            <a:ext cx="27739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SUPERORDINATE CATEGORY: e.g., Animals</a:t>
            </a:r>
            <a:endParaRPr lang="en-US" sz="1400" dirty="0"/>
          </a:p>
        </p:txBody>
      </p:sp>
      <p:sp>
        <p:nvSpPr>
          <p:cNvPr id="7" name="Oval 6"/>
          <p:cNvSpPr/>
          <p:nvPr/>
        </p:nvSpPr>
        <p:spPr>
          <a:xfrm>
            <a:off x="852986" y="5449529"/>
            <a:ext cx="11191164" cy="1143000"/>
          </a:xfrm>
          <a:prstGeom prst="ellipse">
            <a:avLst/>
          </a:pr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0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096595" y="206463"/>
            <a:ext cx="11095405" cy="677862"/>
          </a:xfrm>
        </p:spPr>
        <p:txBody>
          <a:bodyPr>
            <a:normAutofit/>
          </a:bodyPr>
          <a:lstStyle/>
          <a:p>
            <a:r>
              <a:rPr lang="en-US" dirty="0" smtClean="0"/>
              <a:t>B Corp As A Subordinate Category Of Business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81117" y="935955"/>
            <a:ext cx="11241649" cy="509481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Authors argue it helps to understand category membership at several levels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Industry </a:t>
            </a:r>
            <a:r>
              <a:rPr lang="en-US" sz="2400" dirty="0" smtClean="0"/>
              <a:t>may </a:t>
            </a:r>
            <a:r>
              <a:rPr lang="en-US" sz="2400" dirty="0" smtClean="0"/>
              <a:t>be</a:t>
            </a:r>
            <a:r>
              <a:rPr lang="en-US" sz="2400" dirty="0" smtClean="0"/>
              <a:t> </a:t>
            </a:r>
            <a:r>
              <a:rPr lang="en-US" sz="2400" dirty="0" smtClean="0"/>
              <a:t>category with B </a:t>
            </a:r>
            <a:r>
              <a:rPr lang="en-US" sz="2400" dirty="0" smtClean="0"/>
              <a:t>Corp </a:t>
            </a:r>
            <a:r>
              <a:rPr lang="en-US" sz="2400" dirty="0" smtClean="0"/>
              <a:t>membership a subordinate </a:t>
            </a:r>
            <a:r>
              <a:rPr lang="en-US" sz="2400" dirty="0" smtClean="0"/>
              <a:t>category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I</a:t>
            </a:r>
            <a:r>
              <a:rPr lang="en-US" dirty="0" smtClean="0"/>
              <a:t>.e</a:t>
            </a:r>
            <a:r>
              <a:rPr lang="en-US" dirty="0" smtClean="0"/>
              <a:t>., B Corp </a:t>
            </a:r>
            <a:r>
              <a:rPr lang="en-US" dirty="0" smtClean="0"/>
              <a:t>is a business in an industry and a region but a distinct sub-type of business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Authors argue some basic categories have more “internal distinctiveness”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This is when there is more perceived difference amongst the members of the category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We might see a lot of difference between types of dogs but less between types of rabbits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How differently firms are seen to behave within 1) a geographic community, e.g., US state, or 2) an industry, e.g., mining, impacts how firms are seen</a:t>
            </a:r>
          </a:p>
          <a:p>
            <a:pPr marL="10287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Are all the firms in the region or industry seem as pretty much the same?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Familiarity with the subordinate category may change how it is seen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Are there already a lot of B Corp in the industry? In the region?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1028700" lvl="1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858557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9213" y="884325"/>
            <a:ext cx="11540613" cy="5649210"/>
          </a:xfrm>
        </p:spPr>
        <p:txBody>
          <a:bodyPr>
            <a:normAutofit fontScale="925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To capture basic firm data the authors took a variety of approaches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Asked </a:t>
            </a:r>
            <a:r>
              <a:rPr lang="en-US" sz="2200" dirty="0" err="1" smtClean="0"/>
              <a:t>MTurkers</a:t>
            </a:r>
            <a:r>
              <a:rPr lang="en-US" sz="2200" dirty="0" smtClean="0"/>
              <a:t> </a:t>
            </a:r>
            <a:r>
              <a:rPr lang="en-US" sz="2200" dirty="0"/>
              <a:t>(paid online workers) to find data on firms </a:t>
            </a:r>
            <a:endParaRPr lang="en-US" sz="2200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Used secondary data (available published data) – such as annual reports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Reports on </a:t>
            </a:r>
            <a:r>
              <a:rPr lang="en-US" sz="2200" dirty="0"/>
              <a:t>ESG (Environmental, Social, and Governance) </a:t>
            </a:r>
            <a:r>
              <a:rPr lang="en-US" sz="2200" dirty="0" smtClean="0"/>
              <a:t>practices of non-B Corp firms</a:t>
            </a: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Authors built a tool and scraped (automatically captured) promotional data, such as B Corp terms and logos, from websites of 507  B Corp (526 searched for)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Showed how much firms promoted, or did not promote, B Corp membership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600" dirty="0" smtClean="0"/>
              <a:t>To show how distinctive B Corp are in the regions and industries they assessed ESG concerns among publically traded non-B Corp</a:t>
            </a:r>
          </a:p>
          <a:p>
            <a:pPr marL="10287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200" dirty="0" smtClean="0"/>
              <a:t>Idea: </a:t>
            </a:r>
            <a:r>
              <a:rPr lang="en-US" sz="2200" dirty="0"/>
              <a:t>B</a:t>
            </a:r>
            <a:r>
              <a:rPr lang="en-US" sz="2200" dirty="0" smtClean="0"/>
              <a:t>eing B Corp stands out more in regions/industries with lots of bad practices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600" dirty="0" smtClean="0"/>
              <a:t>Measured number of B Corp in the region/industry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600" dirty="0" smtClean="0"/>
              <a:t>Conducted, &amp; found, interviews with B Corp leaders to understand their thoughts</a:t>
            </a:r>
          </a:p>
        </p:txBody>
      </p:sp>
    </p:spTree>
    <p:extLst>
      <p:ext uri="{BB962C8B-B14F-4D97-AF65-F5344CB8AC3E}">
        <p14:creationId xmlns:p14="http://schemas.microsoft.com/office/powerpoint/2010/main" val="2628071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Findings From The Website Analysis Etc…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9892" y="928003"/>
            <a:ext cx="11280721" cy="5494342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If B Corp membership shows firm is more different from typical in the </a:t>
            </a:r>
            <a:r>
              <a:rPr lang="en-US" sz="2400" b="1" dirty="0" smtClean="0"/>
              <a:t>region</a:t>
            </a:r>
            <a:r>
              <a:rPr lang="en-US" sz="2400" dirty="0" smtClean="0"/>
              <a:t> the more chance that B Corp membership was actively promoted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E.g., a B Corp in a region where typical firm has a bad record on environmental, social and governance (ESG) issues will be more likely to promote its B Corp status</a:t>
            </a:r>
          </a:p>
          <a:p>
            <a:pPr marL="457200" indent="-4572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If B Corp membership shows firm is more different from typical in the </a:t>
            </a:r>
            <a:r>
              <a:rPr lang="en-US" sz="2400" b="1" dirty="0" smtClean="0"/>
              <a:t>industry</a:t>
            </a:r>
            <a:r>
              <a:rPr lang="en-US" sz="2400" dirty="0" smtClean="0"/>
              <a:t> the </a:t>
            </a:r>
            <a:r>
              <a:rPr lang="en-US" sz="2400" dirty="0"/>
              <a:t>more chance that B Corp membership was actively promoted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E.g</a:t>
            </a:r>
            <a:r>
              <a:rPr lang="en-US" dirty="0"/>
              <a:t>., a B Corp in </a:t>
            </a:r>
            <a:r>
              <a:rPr lang="en-US" dirty="0" smtClean="0"/>
              <a:t>an </a:t>
            </a:r>
            <a:r>
              <a:rPr lang="en-US" dirty="0" smtClean="0"/>
              <a:t>‘brown’  industry, </a:t>
            </a:r>
            <a:r>
              <a:rPr lang="en-US" dirty="0" smtClean="0"/>
              <a:t>where </a:t>
            </a:r>
            <a:r>
              <a:rPr lang="en-US" dirty="0"/>
              <a:t>typical firm has a bad record on </a:t>
            </a:r>
            <a:r>
              <a:rPr lang="en-US" dirty="0" smtClean="0"/>
              <a:t>ESG </a:t>
            </a:r>
            <a:r>
              <a:rPr lang="en-US" dirty="0" smtClean="0"/>
              <a:t>issues, </a:t>
            </a:r>
            <a:r>
              <a:rPr lang="en-US" dirty="0"/>
              <a:t>will be more likely to promote its B Corp </a:t>
            </a:r>
            <a:r>
              <a:rPr lang="en-US" dirty="0" smtClean="0"/>
              <a:t>status, its ‘greenness’</a:t>
            </a:r>
          </a:p>
          <a:p>
            <a:pPr marL="457200" indent="-4572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Overall, if industry is ‘dirtier’ then there is more to be gained by standing apart and saying the B Corp is ‘less dirty’</a:t>
            </a:r>
            <a:endParaRPr lang="en-US" sz="2400" dirty="0"/>
          </a:p>
          <a:p>
            <a:pPr marL="1143000" lvl="1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540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Findings From The Website Analysis Etc…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9892" y="928003"/>
            <a:ext cx="11280721" cy="549434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When </a:t>
            </a:r>
            <a:r>
              <a:rPr lang="en-US" sz="2400" dirty="0" smtClean="0"/>
              <a:t>there are </a:t>
            </a:r>
            <a:r>
              <a:rPr lang="en-US" sz="2400" b="1" dirty="0" smtClean="0"/>
              <a:t>more B Corp members</a:t>
            </a:r>
            <a:r>
              <a:rPr lang="en-US" sz="2400" dirty="0" smtClean="0"/>
              <a:t> in the region this will </a:t>
            </a:r>
            <a:r>
              <a:rPr lang="en-US" sz="2400" b="1" dirty="0" smtClean="0"/>
              <a:t>amplify the effect</a:t>
            </a:r>
            <a:r>
              <a:rPr lang="en-US" sz="2400" dirty="0" smtClean="0"/>
              <a:t> of being different from the typical firm </a:t>
            </a:r>
            <a:r>
              <a:rPr lang="en-US" sz="2400" b="1" dirty="0" smtClean="0"/>
              <a:t>in </a:t>
            </a:r>
            <a:r>
              <a:rPr lang="en-US" sz="2400" b="1" dirty="0"/>
              <a:t>t</a:t>
            </a:r>
            <a:r>
              <a:rPr lang="en-US" sz="2400" b="1" dirty="0" smtClean="0"/>
              <a:t>he region</a:t>
            </a:r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/>
              <a:t>E.g., a B Corp </a:t>
            </a:r>
            <a:r>
              <a:rPr lang="en-US" dirty="0" smtClean="0"/>
              <a:t>where </a:t>
            </a:r>
            <a:r>
              <a:rPr lang="en-US" dirty="0"/>
              <a:t>typical </a:t>
            </a:r>
            <a:r>
              <a:rPr lang="en-US" dirty="0" smtClean="0"/>
              <a:t>firm in region </a:t>
            </a:r>
            <a:r>
              <a:rPr lang="en-US" dirty="0"/>
              <a:t>has a bad record on </a:t>
            </a:r>
            <a:r>
              <a:rPr lang="en-US" dirty="0" smtClean="0"/>
              <a:t>ESG </a:t>
            </a:r>
            <a:r>
              <a:rPr lang="en-US" dirty="0"/>
              <a:t>issues will be </a:t>
            </a:r>
            <a:r>
              <a:rPr lang="en-US" dirty="0" smtClean="0"/>
              <a:t>even more </a:t>
            </a:r>
            <a:r>
              <a:rPr lang="en-US" dirty="0"/>
              <a:t>likely to promote its B Corp </a:t>
            </a:r>
            <a:r>
              <a:rPr lang="en-US" dirty="0" smtClean="0"/>
              <a:t>status </a:t>
            </a:r>
            <a:r>
              <a:rPr lang="en-US" dirty="0"/>
              <a:t>when there are more B Corp in the </a:t>
            </a:r>
            <a:r>
              <a:rPr lang="en-US" dirty="0" smtClean="0"/>
              <a:t>region</a:t>
            </a:r>
          </a:p>
          <a:p>
            <a:pPr marL="457200" indent="-4572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When </a:t>
            </a:r>
            <a:r>
              <a:rPr lang="en-US" sz="2400" dirty="0"/>
              <a:t>there are </a:t>
            </a:r>
            <a:r>
              <a:rPr lang="en-US" sz="2400" b="1" dirty="0"/>
              <a:t>more B Corp members</a:t>
            </a:r>
            <a:r>
              <a:rPr lang="en-US" sz="2400" dirty="0"/>
              <a:t> in the </a:t>
            </a:r>
            <a:r>
              <a:rPr lang="en-US" sz="2400" dirty="0" smtClean="0"/>
              <a:t>industry </a:t>
            </a:r>
            <a:r>
              <a:rPr lang="en-US" sz="2400" dirty="0"/>
              <a:t>this will </a:t>
            </a:r>
            <a:r>
              <a:rPr lang="en-US" sz="2400" b="1" dirty="0"/>
              <a:t>amplify the effect</a:t>
            </a:r>
            <a:r>
              <a:rPr lang="en-US" sz="2400" dirty="0"/>
              <a:t> of being different from the typical firm </a:t>
            </a:r>
            <a:r>
              <a:rPr lang="en-US" sz="2400" b="1" dirty="0"/>
              <a:t>in the </a:t>
            </a:r>
            <a:r>
              <a:rPr lang="en-US" sz="2400" b="1" dirty="0" smtClean="0"/>
              <a:t>industry</a:t>
            </a:r>
            <a:endParaRPr lang="en-US" sz="2400" b="1" dirty="0"/>
          </a:p>
          <a:p>
            <a:pPr marL="11430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E.g</a:t>
            </a:r>
            <a:r>
              <a:rPr lang="en-US" dirty="0"/>
              <a:t>., a B Corp </a:t>
            </a:r>
            <a:r>
              <a:rPr lang="en-US" dirty="0" smtClean="0"/>
              <a:t>where </a:t>
            </a:r>
            <a:r>
              <a:rPr lang="en-US" dirty="0"/>
              <a:t>typical firm </a:t>
            </a:r>
            <a:r>
              <a:rPr lang="en-US" dirty="0" smtClean="0"/>
              <a:t>in industry has </a:t>
            </a:r>
            <a:r>
              <a:rPr lang="en-US" dirty="0"/>
              <a:t>a bad record on </a:t>
            </a:r>
            <a:r>
              <a:rPr lang="en-US" dirty="0" smtClean="0"/>
              <a:t>ESG </a:t>
            </a:r>
            <a:r>
              <a:rPr lang="en-US" dirty="0"/>
              <a:t>issues will be even more likely to promote its B Corp status </a:t>
            </a:r>
            <a:r>
              <a:rPr lang="en-US" dirty="0" smtClean="0"/>
              <a:t>when there are more </a:t>
            </a:r>
            <a:r>
              <a:rPr lang="en-US" dirty="0"/>
              <a:t>B Corp </a:t>
            </a:r>
            <a:r>
              <a:rPr lang="en-US" dirty="0" smtClean="0"/>
              <a:t>in the industry</a:t>
            </a:r>
            <a:endParaRPr lang="en-US" dirty="0"/>
          </a:p>
          <a:p>
            <a:pPr marL="457200" indent="-4572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The authors suggest you can think of these findings as ‘birds of a feather flock together’. There is support in having a large B Corp community with you</a:t>
            </a:r>
          </a:p>
        </p:txBody>
      </p:sp>
    </p:spTree>
    <p:extLst>
      <p:ext uri="{BB962C8B-B14F-4D97-AF65-F5344CB8AC3E}">
        <p14:creationId xmlns:p14="http://schemas.microsoft.com/office/powerpoint/2010/main" val="1078398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Interview Findings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00002" y="1002322"/>
            <a:ext cx="10910888" cy="508138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Common reasons for B Corp certification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Aligned with mission, purpose, values, or identity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External validation of sustainability commitments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Act of assessment itself aided process improvement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Being part of B Corp community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Promotion of B Corp Certification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Provides differentiation from non-B Corp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Seen as a way of standing out in a ‘commoditized’ (all selling similar things) industry</a:t>
            </a:r>
          </a:p>
          <a:p>
            <a:pPr marL="1028700" lvl="1" indent="-342900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Makes more sense to promote B Corp when there are a significant number of B Corp in the region/industry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/>
              <a:t>Summary: Decisions to promote B Corp status seem to depend upon the nature of competition in the industry/region and how that connects to familiarity with B Corp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251716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ilBendle2022Template" id="{BEC7C343-AD47-4005-8A73-A213DC9360E4}" vid="{C0C44C52-2BE0-456F-B5AE-B170397002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B16C695A6BE4081CB91735EF9FF34" ma:contentTypeVersion="15" ma:contentTypeDescription="Create a new document." ma:contentTypeScope="" ma:versionID="828e9ca758edf452246ff65c53f1fa42">
  <xsd:schema xmlns:xsd="http://www.w3.org/2001/XMLSchema" xmlns:xs="http://www.w3.org/2001/XMLSchema" xmlns:p="http://schemas.microsoft.com/office/2006/metadata/properties" xmlns:ns1="http://schemas.microsoft.com/sharepoint/v3" xmlns:ns3="b70f4fde-7caf-486e-a0b3-a0757680229a" xmlns:ns4="5a7019cc-b1f3-44a3-97b2-8299f962a184" targetNamespace="http://schemas.microsoft.com/office/2006/metadata/properties" ma:root="true" ma:fieldsID="10ba8c1773ce35c25d3494f4116983cc" ns1:_="" ns3:_="" ns4:_="">
    <xsd:import namespace="http://schemas.microsoft.com/sharepoint/v3"/>
    <xsd:import namespace="b70f4fde-7caf-486e-a0b3-a0757680229a"/>
    <xsd:import namespace="5a7019cc-b1f3-44a3-97b2-8299f962a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f4fde-7caf-486e-a0b3-a07576802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019cc-b1f3-44a3-97b2-8299f962a18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41D4B-1D7D-4B1D-8050-AE5A4FEAA25C}">
  <ds:schemaRefs>
    <ds:schemaRef ds:uri="http://purl.org/dc/terms/"/>
    <ds:schemaRef ds:uri="5a7019cc-b1f3-44a3-97b2-8299f962a184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b70f4fde-7caf-486e-a0b3-a0757680229a"/>
    <ds:schemaRef ds:uri="http://schemas.microsoft.com/sharepoint/v3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E6BE9F8-6F62-409D-8D9D-E22959AA74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385C94-8A51-47DC-8E82-E14FE50F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0f4fde-7caf-486e-a0b3-a0757680229a"/>
    <ds:schemaRef ds:uri="5a7019cc-b1f3-44a3-97b2-8299f962a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NeilBendle2022Template</Template>
  <TotalTime>843</TotalTime>
  <Words>1048</Words>
  <Application>Microsoft Office PowerPoint</Application>
  <PresentationFormat>Widescreen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Office Theme</vt:lpstr>
      <vt:lpstr>Notes on "Hidden badge of honor: How contextual distinctiveness affects category promotion among certified B corporations."  Joel Gehman and Matthew Grimes (2017)</vt:lpstr>
      <vt:lpstr>B Corp Paper Notes</vt:lpstr>
      <vt:lpstr>Why Do Some Firms Hide Their Badges Of Honor?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Thomas Bendle</dc:creator>
  <cp:lastModifiedBy>Neil Thomas Bendle</cp:lastModifiedBy>
  <cp:revision>68</cp:revision>
  <dcterms:created xsi:type="dcterms:W3CDTF">2022-06-22T12:52:19Z</dcterms:created>
  <dcterms:modified xsi:type="dcterms:W3CDTF">2022-07-11T14:53:23Z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0x010100637B16C695A6BE4081CB91735EF9FF34</vt:lpwstr>
  </property>
</Properties>
</file>