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7" r:id="rId5"/>
    <p:sldId id="260" r:id="rId6"/>
    <p:sldId id="259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userDrawn="1">
          <p15:clr>
            <a:srgbClr val="A4A3A4"/>
          </p15:clr>
        </p15:guide>
        <p15:guide id="7" orient="horz" pos="4320" userDrawn="1">
          <p15:clr>
            <a:srgbClr val="A4A3A4"/>
          </p15:clr>
        </p15:guide>
        <p15:guide id="8" pos="120" userDrawn="1">
          <p15:clr>
            <a:srgbClr val="A4A3A4"/>
          </p15:clr>
        </p15:guide>
        <p15:guide id="9" pos="7560" userDrawn="1">
          <p15:clr>
            <a:srgbClr val="A4A3A4"/>
          </p15:clr>
        </p15:guide>
        <p15:guide id="10" orient="horz" pos="3456" userDrawn="1">
          <p15:clr>
            <a:srgbClr val="A4A3A4"/>
          </p15:clr>
        </p15:guide>
        <p15:guide id="11" orient="horz" pos="2592" userDrawn="1">
          <p15:clr>
            <a:srgbClr val="A4A3A4"/>
          </p15:clr>
        </p15:guide>
        <p15:guide id="12" orient="horz" pos="1728" userDrawn="1">
          <p15:clr>
            <a:srgbClr val="A4A3A4"/>
          </p15:clr>
        </p15:guide>
        <p15:guide id="13" orient="horz" pos="864" userDrawn="1">
          <p15:clr>
            <a:srgbClr val="A4A3A4"/>
          </p15:clr>
        </p15:guide>
        <p15:guide id="14" orient="horz" pos="3888" userDrawn="1">
          <p15:clr>
            <a:srgbClr val="A4A3A4"/>
          </p15:clr>
        </p15:guide>
        <p15:guide id="15" orient="horz" pos="3024" userDrawn="1">
          <p15:clr>
            <a:srgbClr val="A4A3A4"/>
          </p15:clr>
        </p15:guide>
        <p15:guide id="16" orient="horz" pos="2160" userDrawn="1">
          <p15:clr>
            <a:srgbClr val="A4A3A4"/>
          </p15:clr>
        </p15:guide>
        <p15:guide id="17" orient="horz" pos="1296" userDrawn="1">
          <p15:clr>
            <a:srgbClr val="A4A3A4"/>
          </p15:clr>
        </p15:guide>
        <p15:guide id="18" orient="horz" pos="432" userDrawn="1">
          <p15:clr>
            <a:srgbClr val="A4A3A4"/>
          </p15:clr>
        </p15:guide>
        <p15:guide id="19" userDrawn="1">
          <p15:clr>
            <a:srgbClr val="A4A3A4"/>
          </p15:clr>
        </p15:guide>
        <p15:guide id="20" pos="7680" userDrawn="1">
          <p15:clr>
            <a:srgbClr val="A4A3A4"/>
          </p15:clr>
        </p15:guide>
        <p15:guide id="21" pos="1920" userDrawn="1">
          <p15:clr>
            <a:srgbClr val="A4A3A4"/>
          </p15:clr>
        </p15:guide>
        <p15:guide id="22" pos="3840" userDrawn="1">
          <p15:clr>
            <a:srgbClr val="A4A3A4"/>
          </p15:clr>
        </p15:guide>
        <p15:guide id="23" pos="5760" userDrawn="1">
          <p15:clr>
            <a:srgbClr val="A4A3A4"/>
          </p15:clr>
        </p15:guide>
        <p15:guide id="24" pos="960" userDrawn="1">
          <p15:clr>
            <a:srgbClr val="A4A3A4"/>
          </p15:clr>
        </p15:guide>
        <p15:guide id="25" pos="2880" userDrawn="1">
          <p15:clr>
            <a:srgbClr val="A4A3A4"/>
          </p15:clr>
        </p15:guide>
        <p15:guide id="26" pos="4800" userDrawn="1">
          <p15:clr>
            <a:srgbClr val="A4A3A4"/>
          </p15:clr>
        </p15:guide>
        <p15:guide id="27" pos="6720" userDrawn="1">
          <p15:clr>
            <a:srgbClr val="A4A3A4"/>
          </p15:clr>
        </p15:guide>
        <p15:guide id="28" pos="1440" userDrawn="1">
          <p15:clr>
            <a:srgbClr val="A4A3A4"/>
          </p15:clr>
        </p15:guide>
        <p15:guide id="29" pos="480" userDrawn="1">
          <p15:clr>
            <a:srgbClr val="A4A3A4"/>
          </p15:clr>
        </p15:guide>
        <p15:guide id="30" pos="2400" userDrawn="1">
          <p15:clr>
            <a:srgbClr val="A4A3A4"/>
          </p15:clr>
        </p15:guide>
        <p15:guide id="31" pos="3360" userDrawn="1">
          <p15:clr>
            <a:srgbClr val="A4A3A4"/>
          </p15:clr>
        </p15:guide>
        <p15:guide id="32" pos="4320" userDrawn="1">
          <p15:clr>
            <a:srgbClr val="A4A3A4"/>
          </p15:clr>
        </p15:guide>
        <p15:guide id="33" pos="5280" userDrawn="1">
          <p15:clr>
            <a:srgbClr val="A4A3A4"/>
          </p15:clr>
        </p15:guide>
        <p15:guide id="34" pos="6240" userDrawn="1">
          <p15:clr>
            <a:srgbClr val="A4A3A4"/>
          </p15:clr>
        </p15:guide>
        <p15:guide id="35" pos="7200" userDrawn="1">
          <p15:clr>
            <a:srgbClr val="A4A3A4"/>
          </p15:clr>
        </p15:guide>
        <p15:guide id="36" orient="horz" pos="4224" userDrawn="1">
          <p15:clr>
            <a:srgbClr val="A4A3A4"/>
          </p15:clr>
        </p15:guide>
        <p15:guide id="37" orient="horz" pos="96" userDrawn="1">
          <p15:clr>
            <a:srgbClr val="A4A3A4"/>
          </p15:clr>
        </p15:guide>
        <p15:guide id="38" orient="horz" pos="4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A0C2F"/>
    <a:srgbClr val="8C908E"/>
    <a:srgbClr val="BC1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5" autoAdjust="0"/>
    <p:restoredTop sz="86397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755" y="45"/>
      </p:cViewPr>
      <p:guideLst>
        <p:guide orient="horz"/>
        <p:guide orient="horz" pos="4320"/>
        <p:guide pos="120"/>
        <p:guide pos="7560"/>
        <p:guide orient="horz" pos="3456"/>
        <p:guide orient="horz" pos="2592"/>
        <p:guide orient="horz" pos="1728"/>
        <p:guide orient="horz" pos="864"/>
        <p:guide orient="horz" pos="3888"/>
        <p:guide orient="horz" pos="3024"/>
        <p:guide orient="horz" pos="2160"/>
        <p:guide orient="horz" pos="1296"/>
        <p:guide orient="horz" pos="432"/>
        <p:guide/>
        <p:guide pos="7680"/>
        <p:guide pos="1920"/>
        <p:guide pos="3840"/>
        <p:guide pos="5760"/>
        <p:guide pos="960"/>
        <p:guide pos="2880"/>
        <p:guide pos="4800"/>
        <p:guide pos="6720"/>
        <p:guide pos="1440"/>
        <p:guide pos="480"/>
        <p:guide pos="2400"/>
        <p:guide pos="3360"/>
        <p:guide pos="4320"/>
        <p:guide pos="5280"/>
        <p:guide pos="6240"/>
        <p:guide pos="7200"/>
        <p:guide orient="horz" pos="4224"/>
        <p:guide orient="horz" pos="96"/>
        <p:guide orient="horz" pos="4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011D7-FE6A-4143-A824-E8F0009F4A74}" type="datetimeFigureOut">
              <a:t>6/24/2022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F397-2A2E-5243-9C89-299CAB2723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5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C1E3E"/>
              </a:solidFill>
              <a:latin typeface="Georgia" panose="02040502050405020303" pitchFamily="18" charset="0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85468" y="81079"/>
            <a:ext cx="4483743" cy="6695842"/>
            <a:chOff x="85468" y="81079"/>
            <a:chExt cx="4486532" cy="6695842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85468" y="81079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468" y="81079"/>
              <a:ext cx="0" cy="6695842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468" y="6776921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30496"/>
            <a:ext cx="2053177" cy="298330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47" y="6044195"/>
            <a:ext cx="2410647" cy="601781"/>
          </a:xfrm>
          <a:prstGeom prst="rect">
            <a:avLst/>
          </a:prstGeom>
        </p:spPr>
      </p:pic>
      <p:sp>
        <p:nvSpPr>
          <p:cNvPr id="37" name="Picture Placeholder 36"/>
          <p:cNvSpPr>
            <a:spLocks noGrp="1"/>
          </p:cNvSpPr>
          <p:nvPr>
            <p:ph type="pic" sz="quarter" idx="13" hasCustomPrompt="1"/>
          </p:nvPr>
        </p:nvSpPr>
        <p:spPr>
          <a:xfrm>
            <a:off x="4568825" y="0"/>
            <a:ext cx="7623175" cy="6865938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icon and select an image. Use the CROP tool under the PICTURE FORMAT tab to adjust.</a:t>
            </a:r>
          </a:p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86606" y="1776413"/>
            <a:ext cx="2760662" cy="1652587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  <a:lvl3pPr marL="914400" indent="0">
              <a:buNone/>
              <a:defRPr sz="3600"/>
            </a:lvl3pPr>
            <a:lvl4pPr marL="1371600" indent="0">
              <a:buNone/>
              <a:defRPr sz="3600"/>
            </a:lvl4pPr>
            <a:lvl5pPr marL="1828800" indent="0">
              <a:buNone/>
              <a:defRPr sz="3600"/>
            </a:lvl5pPr>
          </a:lstStyle>
          <a:p>
            <a:pPr lvl="0"/>
            <a:r>
              <a:rPr lang="en-US" dirty="0"/>
              <a:t>Title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3099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96595" y="206463"/>
            <a:ext cx="10910887" cy="677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i="0" u="none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US" sz="3600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72847" y="1230923"/>
            <a:ext cx="10910888" cy="45777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177221" y="6282076"/>
            <a:ext cx="56254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0" i="0" u="none">
                <a:solidFill>
                  <a:schemeClr val="tx1"/>
                </a:solidFill>
                <a:latin typeface="Georgia" panose="02040502050405020303" pitchFamily="18" charset="0"/>
                <a:ea typeface="Arial" charset="0"/>
                <a:cs typeface="Arial" charset="0"/>
              </a:rPr>
              <a:pPr algn="l"/>
              <a:t>‹#›</a:t>
            </a:fld>
            <a:endParaRPr lang="en-US" sz="1800" b="0" i="0" u="none" dirty="0">
              <a:solidFill>
                <a:schemeClr val="tx1"/>
              </a:solidFill>
              <a:latin typeface="Georgia" panose="02040502050405020303" pitchFamily="18" charset="0"/>
              <a:ea typeface="Arial" charset="0"/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70" y="6248810"/>
            <a:ext cx="1909689" cy="4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97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2117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C31D-D603-AD4D-9D1C-921DA5F7AA0A}" type="datetime1"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A8D9C27B-B23D-7147-B542-1233E53230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1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eilbend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63069" y="1661662"/>
            <a:ext cx="6516806" cy="1900402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Notes on “Explaining the Location of Mission-Driven Businesses: An Examination of B-Corps”,</a:t>
            </a:r>
            <a:b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Leila Hickman, John Byrd and Kent Hickman 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(2014)</a:t>
            </a:r>
            <a:endParaRPr lang="en-US" sz="72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33666" y="3705366"/>
            <a:ext cx="545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Published in The Journal of Corporate Citizenship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55, 13-25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4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6" y="1230922"/>
            <a:ext cx="11200705" cy="53472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sz="2400" dirty="0"/>
              <a:t>These notes are made on published research papers. 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They are intended to make findings of academic research more accessible to those interested in B Corps who might not normally read the academic  literature.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I have tried to faithfully convey the ideas while adopting everyday language and omitting details important to academics but which don’t impact the core message.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That said, I am sure that I will not do this perfectly not least because the literature involves scholars using many different approaches.  If any authors feel I have misinterpreted key points please let me know. I’ll be happy to make changes.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Thank you,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Neil Bendle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Associate Professor Of  Marketing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Terry College of Business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hlinkClick r:id="rId2"/>
              </a:rPr>
              <a:t>neilbendle.com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latinLnBrk="0" hangingPunct="1"/>
            <a:r>
              <a:rPr lang="en-US" sz="3600" b="0" i="0" kern="1200" baseline="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rPr>
              <a:t>B Corp Paper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1230922"/>
            <a:ext cx="11443646" cy="534729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 Corp are mission-driven firms which agree to a certification process aiming to ensure that firms follow through on their claims to be focused on benefiting a range of stakeholders, not just the owners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Stakeholders include any entities impacted by the firm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E.g., employees, suppliers, the local community, the environment as well as the owners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 Labs which manages the certification process and provides detail of B Corporations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Writing in 2014 the authors noted where B Corporations were located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looked at the numbers of B Corporations in each state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California had most B Corp (153) with Pennsylvania </a:t>
            </a:r>
            <a:r>
              <a:rPr lang="en-US" dirty="0"/>
              <a:t>in second (50) </a:t>
            </a:r>
            <a:r>
              <a:rPr lang="en-US" dirty="0" smtClean="0"/>
              <a:t>and </a:t>
            </a:r>
            <a:r>
              <a:rPr lang="en-US" dirty="0"/>
              <a:t>Ne</a:t>
            </a:r>
            <a:r>
              <a:rPr lang="en-US" dirty="0"/>
              <a:t>w York third (49)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Population size matters so they looked at  B Corporations by head of population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DC had most B Corps per million people (14.96), with Vermont (12.78) and Oregon (7.31) in second and third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/>
              <a:t>B Corp Certification</a:t>
            </a:r>
          </a:p>
        </p:txBody>
      </p:sp>
    </p:spTree>
    <p:extLst>
      <p:ext uri="{BB962C8B-B14F-4D97-AF65-F5344CB8AC3E}">
        <p14:creationId xmlns:p14="http://schemas.microsoft.com/office/powerpoint/2010/main" val="258110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Uneven Distribution Of Firms By Geography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0922"/>
            <a:ext cx="10910888" cy="535412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Extensive literature on why firms are unevenly distributed geographically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This phenomenon is known as clustering, and so research in this area helps to illustrate clusters of firms by geography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Clustering has been explained by traditional economic factors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E.g., presence of complementary industries encourages locating nearby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Clustering has also been explained by local cultures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E.g., a cluster of athletic firms in Oregon given local population’s focus on such endeavors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As such, the authors wanted to better understand clustering of B Corps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Some states* have more than their fair share. When such mission-driven firms are more likely to be seen in specific states, what are the characteristics of such states?</a:t>
            </a:r>
          </a:p>
          <a:p>
            <a:pPr lvl="1" indent="0">
              <a:lnSpc>
                <a:spcPct val="110000"/>
              </a:lnSpc>
              <a:spcBef>
                <a:spcPts val="4200"/>
              </a:spcBef>
              <a:buNone/>
            </a:pPr>
            <a:r>
              <a:rPr lang="en-US" dirty="0"/>
              <a:t>* here states should be assumed to include Washington DC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54198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Data To Understand B Corp Clustering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6" y="1230922"/>
            <a:ext cx="11334635" cy="5627078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Authors looked at how state characteristics could predict where B Corp cluster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Specifically they predicted B Corporations per Million of the population from state characteristics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Looked at state Demographics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Age, Income, % of population reported as Christian, Diversity (from US census)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State Political characteristics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% votes cast for Obama in 2008, Blue/Red: who carried state in 2012, whether governor, senators, house of representative’s delegation &amp; state delegation were Democrats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Whether state had legalized same sex marriage (by 2013)</a:t>
            </a:r>
            <a:endParaRPr lang="en-US" dirty="0"/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State Health Characteristics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% of population smokers, % obese, a </a:t>
            </a:r>
            <a:r>
              <a:rPr lang="en-US" sz="2200" dirty="0" err="1"/>
              <a:t>WellBeing</a:t>
            </a:r>
            <a:r>
              <a:rPr lang="en-US" sz="2200" dirty="0"/>
              <a:t> index, % active exercising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State Environmental characteristics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Green ranking, Air quality score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Education and Giving Characteristics</a:t>
            </a:r>
          </a:p>
          <a:p>
            <a:pPr marL="1028700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% of population with advanced degrees and % of household income given to charity	</a:t>
            </a:r>
          </a:p>
        </p:txBody>
      </p:sp>
    </p:spTree>
    <p:extLst>
      <p:ext uri="{BB962C8B-B14F-4D97-AF65-F5344CB8AC3E}">
        <p14:creationId xmlns:p14="http://schemas.microsoft.com/office/powerpoint/2010/main" val="1005631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0922"/>
            <a:ext cx="10910888" cy="519034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Used a multiple regression model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This technique showed what characteristics are statistically connected with higher numbers of B Corp per million residents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Model (Tobit) they used addressed a problem general regression models have when the thing being predicted is often constrained, e.g., the distribution is not normal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14 of the 51 states (including DC) had no B </a:t>
            </a:r>
            <a:r>
              <a:rPr lang="en-US" dirty="0"/>
              <a:t>Corps, so zero B Corps </a:t>
            </a:r>
            <a:r>
              <a:rPr lang="en-US" dirty="0"/>
              <a:t>per million population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Authors took steps to address that some measures were highly related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For example, not surprisingly, being a Blue state was highly connected to voting for President Obama in 2008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Regression models show what we see occurring with something else but do not give causation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For example, the authors find having legalized same sex marriage by 2013 predicts more B Corps in the state but it presumably wasn’t the same sex marriage legalization that caused the B Corp registration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Likely the state has qualities receptive to both same sex marriage and B Corps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04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2014, Where Could We Find More B Corps?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7" y="1230922"/>
            <a:ext cx="10910888" cy="536094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What to look for in a state if, in 2014, you wanted to find B Corps?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public should be: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Highly Educated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Healthy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Progressive/Liberal Attitudes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What didn’t seem to predict B Corp?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Authors surprised that religion, high median income, and diversity didn’t work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Most surprising lack of connection, with high median income, they suggest may have occurred because high median (typical) income is less relevant than a high income of a specific portion of population who might patronize B Corp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i="1" dirty="0"/>
              <a:t>Finding: There are specific characteristics of states that, in 2014, seemed to have relatively high clustering of B Corps. These include where the public was highly educated, health focused, and relatively progressive.</a:t>
            </a:r>
          </a:p>
        </p:txBody>
      </p:sp>
    </p:spTree>
    <p:extLst>
      <p:ext uri="{BB962C8B-B14F-4D97-AF65-F5344CB8AC3E}">
        <p14:creationId xmlns:p14="http://schemas.microsoft.com/office/powerpoint/2010/main" val="1078672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EORGIA BRAND">
      <a:dk1>
        <a:srgbClr val="000000"/>
      </a:dk1>
      <a:lt1>
        <a:srgbClr val="FFFFFF"/>
      </a:lt1>
      <a:dk2>
        <a:srgbClr val="BA0C2F"/>
      </a:dk2>
      <a:lt2>
        <a:srgbClr val="D6D2C4"/>
      </a:lt2>
      <a:accent1>
        <a:srgbClr val="9EA2A2"/>
      </a:accent1>
      <a:accent2>
        <a:srgbClr val="66435A"/>
      </a:accent2>
      <a:accent3>
        <a:srgbClr val="BFB800"/>
      </a:accent3>
      <a:accent4>
        <a:srgbClr val="00677F"/>
      </a:accent4>
      <a:accent5>
        <a:srgbClr val="776E64"/>
      </a:accent5>
      <a:accent6>
        <a:srgbClr val="FFCD00"/>
      </a:accent6>
      <a:hlink>
        <a:srgbClr val="00A3AD"/>
      </a:hlink>
      <a:folHlink>
        <a:srgbClr val="594A25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ilBendle2022Template" id="{BEC7C343-AD47-4005-8A73-A213DC9360E4}" vid="{C0C44C52-2BE0-456F-B5AE-B170397002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7B16C695A6BE4081CB91735EF9FF34" ma:contentTypeVersion="15" ma:contentTypeDescription="Create a new document." ma:contentTypeScope="" ma:versionID="828e9ca758edf452246ff65c53f1fa42">
  <xsd:schema xmlns:xsd="http://www.w3.org/2001/XMLSchema" xmlns:xs="http://www.w3.org/2001/XMLSchema" xmlns:p="http://schemas.microsoft.com/office/2006/metadata/properties" xmlns:ns1="http://schemas.microsoft.com/sharepoint/v3" xmlns:ns3="b70f4fde-7caf-486e-a0b3-a0757680229a" xmlns:ns4="5a7019cc-b1f3-44a3-97b2-8299f962a184" targetNamespace="http://schemas.microsoft.com/office/2006/metadata/properties" ma:root="true" ma:fieldsID="10ba8c1773ce35c25d3494f4116983cc" ns1:_="" ns3:_="" ns4:_="">
    <xsd:import namespace="http://schemas.microsoft.com/sharepoint/v3"/>
    <xsd:import namespace="b70f4fde-7caf-486e-a0b3-a0757680229a"/>
    <xsd:import namespace="5a7019cc-b1f3-44a3-97b2-8299f962a1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0f4fde-7caf-486e-a0b3-a07576802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7019cc-b1f3-44a3-97b2-8299f962a18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341D4B-1D7D-4B1D-8050-AE5A4FEAA25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a7019cc-b1f3-44a3-97b2-8299f962a184"/>
    <ds:schemaRef ds:uri="http://purl.org/dc/elements/1.1/"/>
    <ds:schemaRef ds:uri="http://schemas.microsoft.com/office/2006/metadata/properties"/>
    <ds:schemaRef ds:uri="http://schemas.microsoft.com/sharepoint/v3"/>
    <ds:schemaRef ds:uri="b70f4fde-7caf-486e-a0b3-a0757680229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A385C94-8A51-47DC-8E82-E14FE50FD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0f4fde-7caf-486e-a0b3-a0757680229a"/>
    <ds:schemaRef ds:uri="5a7019cc-b1f3-44a3-97b2-8299f962a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6BE9F8-6F62-409D-8D9D-E22959AA74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NeilBendle2022Template</Template>
  <TotalTime>321</TotalTime>
  <Words>904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Office Theme</vt:lpstr>
      <vt:lpstr>Notes on “Explaining the Location of Mission-Driven Businesses: An Examination of B-Corps”, Leila Hickman, John Byrd and Kent Hickman (2014)</vt:lpstr>
      <vt:lpstr>B Corp Paper Notes</vt:lpstr>
      <vt:lpstr>B Corp Certification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Thomas Bendle</dc:creator>
  <cp:lastModifiedBy>Neil Thomas Bendle</cp:lastModifiedBy>
  <cp:revision>34</cp:revision>
  <dcterms:created xsi:type="dcterms:W3CDTF">2022-06-22T12:52:19Z</dcterms:created>
  <dcterms:modified xsi:type="dcterms:W3CDTF">2022-06-24T12:15:47Z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0x010100637B16C695A6BE4081CB91735EF9FF34</vt:lpwstr>
  </property>
</Properties>
</file>