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2"/>
  </p:notesMasterIdLst>
  <p:sldIdLst>
    <p:sldId id="257" r:id="rId5"/>
    <p:sldId id="260" r:id="rId6"/>
    <p:sldId id="259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orient="horz" userDrawn="1">
          <p15:clr>
            <a:srgbClr val="A4A3A4"/>
          </p15:clr>
        </p15:guide>
        <p15:guide id="7" orient="horz" pos="4320" userDrawn="1">
          <p15:clr>
            <a:srgbClr val="A4A3A4"/>
          </p15:clr>
        </p15:guide>
        <p15:guide id="8" pos="120" userDrawn="1">
          <p15:clr>
            <a:srgbClr val="A4A3A4"/>
          </p15:clr>
        </p15:guide>
        <p15:guide id="9" pos="7560" userDrawn="1">
          <p15:clr>
            <a:srgbClr val="A4A3A4"/>
          </p15:clr>
        </p15:guide>
        <p15:guide id="10" orient="horz" pos="3456" userDrawn="1">
          <p15:clr>
            <a:srgbClr val="A4A3A4"/>
          </p15:clr>
        </p15:guide>
        <p15:guide id="11" orient="horz" pos="2592" userDrawn="1">
          <p15:clr>
            <a:srgbClr val="A4A3A4"/>
          </p15:clr>
        </p15:guide>
        <p15:guide id="12" orient="horz" pos="1728" userDrawn="1">
          <p15:clr>
            <a:srgbClr val="A4A3A4"/>
          </p15:clr>
        </p15:guide>
        <p15:guide id="13" orient="horz" pos="864" userDrawn="1">
          <p15:clr>
            <a:srgbClr val="A4A3A4"/>
          </p15:clr>
        </p15:guide>
        <p15:guide id="14" orient="horz" pos="3888" userDrawn="1">
          <p15:clr>
            <a:srgbClr val="A4A3A4"/>
          </p15:clr>
        </p15:guide>
        <p15:guide id="15" orient="horz" pos="3024" userDrawn="1">
          <p15:clr>
            <a:srgbClr val="A4A3A4"/>
          </p15:clr>
        </p15:guide>
        <p15:guide id="16" orient="horz" pos="2160" userDrawn="1">
          <p15:clr>
            <a:srgbClr val="A4A3A4"/>
          </p15:clr>
        </p15:guide>
        <p15:guide id="17" orient="horz" pos="1296" userDrawn="1">
          <p15:clr>
            <a:srgbClr val="A4A3A4"/>
          </p15:clr>
        </p15:guide>
        <p15:guide id="18" orient="horz" pos="432" userDrawn="1">
          <p15:clr>
            <a:srgbClr val="A4A3A4"/>
          </p15:clr>
        </p15:guide>
        <p15:guide id="19" userDrawn="1">
          <p15:clr>
            <a:srgbClr val="A4A3A4"/>
          </p15:clr>
        </p15:guide>
        <p15:guide id="20" pos="7680" userDrawn="1">
          <p15:clr>
            <a:srgbClr val="A4A3A4"/>
          </p15:clr>
        </p15:guide>
        <p15:guide id="21" pos="1920" userDrawn="1">
          <p15:clr>
            <a:srgbClr val="A4A3A4"/>
          </p15:clr>
        </p15:guide>
        <p15:guide id="22" pos="3840" userDrawn="1">
          <p15:clr>
            <a:srgbClr val="A4A3A4"/>
          </p15:clr>
        </p15:guide>
        <p15:guide id="23" pos="5760" userDrawn="1">
          <p15:clr>
            <a:srgbClr val="A4A3A4"/>
          </p15:clr>
        </p15:guide>
        <p15:guide id="24" pos="960" userDrawn="1">
          <p15:clr>
            <a:srgbClr val="A4A3A4"/>
          </p15:clr>
        </p15:guide>
        <p15:guide id="25" pos="2880" userDrawn="1">
          <p15:clr>
            <a:srgbClr val="A4A3A4"/>
          </p15:clr>
        </p15:guide>
        <p15:guide id="26" pos="4800" userDrawn="1">
          <p15:clr>
            <a:srgbClr val="A4A3A4"/>
          </p15:clr>
        </p15:guide>
        <p15:guide id="27" pos="6720" userDrawn="1">
          <p15:clr>
            <a:srgbClr val="A4A3A4"/>
          </p15:clr>
        </p15:guide>
        <p15:guide id="28" pos="1440" userDrawn="1">
          <p15:clr>
            <a:srgbClr val="A4A3A4"/>
          </p15:clr>
        </p15:guide>
        <p15:guide id="29" pos="480" userDrawn="1">
          <p15:clr>
            <a:srgbClr val="A4A3A4"/>
          </p15:clr>
        </p15:guide>
        <p15:guide id="30" pos="2400" userDrawn="1">
          <p15:clr>
            <a:srgbClr val="A4A3A4"/>
          </p15:clr>
        </p15:guide>
        <p15:guide id="31" pos="3360" userDrawn="1">
          <p15:clr>
            <a:srgbClr val="A4A3A4"/>
          </p15:clr>
        </p15:guide>
        <p15:guide id="32" pos="4320" userDrawn="1">
          <p15:clr>
            <a:srgbClr val="A4A3A4"/>
          </p15:clr>
        </p15:guide>
        <p15:guide id="33" pos="5280" userDrawn="1">
          <p15:clr>
            <a:srgbClr val="A4A3A4"/>
          </p15:clr>
        </p15:guide>
        <p15:guide id="34" pos="6240" userDrawn="1">
          <p15:clr>
            <a:srgbClr val="A4A3A4"/>
          </p15:clr>
        </p15:guide>
        <p15:guide id="35" pos="7200" userDrawn="1">
          <p15:clr>
            <a:srgbClr val="A4A3A4"/>
          </p15:clr>
        </p15:guide>
        <p15:guide id="36" orient="horz" pos="4224" userDrawn="1">
          <p15:clr>
            <a:srgbClr val="A4A3A4"/>
          </p15:clr>
        </p15:guide>
        <p15:guide id="37" orient="horz" pos="96" userDrawn="1">
          <p15:clr>
            <a:srgbClr val="A4A3A4"/>
          </p15:clr>
        </p15:guide>
        <p15:guide id="38" orient="horz" pos="417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BA0C2F"/>
    <a:srgbClr val="8C908E"/>
    <a:srgbClr val="BC1E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5" autoAdjust="0"/>
    <p:restoredTop sz="86397" autoAdjust="0"/>
  </p:normalViewPr>
  <p:slideViewPr>
    <p:cSldViewPr snapToGrid="0" snapToObjects="1" showGuides="1">
      <p:cViewPr varScale="1">
        <p:scale>
          <a:sx n="80" d="100"/>
          <a:sy n="80" d="100"/>
        </p:scale>
        <p:origin x="1755" y="45"/>
      </p:cViewPr>
      <p:guideLst>
        <p:guide orient="horz"/>
        <p:guide orient="horz" pos="4320"/>
        <p:guide pos="120"/>
        <p:guide pos="7560"/>
        <p:guide orient="horz" pos="3456"/>
        <p:guide orient="horz" pos="2592"/>
        <p:guide orient="horz" pos="1728"/>
        <p:guide orient="horz" pos="864"/>
        <p:guide orient="horz" pos="3888"/>
        <p:guide orient="horz" pos="3024"/>
        <p:guide orient="horz" pos="2160"/>
        <p:guide orient="horz" pos="1296"/>
        <p:guide orient="horz" pos="432"/>
        <p:guide/>
        <p:guide pos="7680"/>
        <p:guide pos="1920"/>
        <p:guide pos="3840"/>
        <p:guide pos="5760"/>
        <p:guide pos="960"/>
        <p:guide pos="2880"/>
        <p:guide pos="4800"/>
        <p:guide pos="6720"/>
        <p:guide pos="1440"/>
        <p:guide pos="480"/>
        <p:guide pos="2400"/>
        <p:guide pos="3360"/>
        <p:guide pos="4320"/>
        <p:guide pos="5280"/>
        <p:guide pos="6240"/>
        <p:guide pos="7200"/>
        <p:guide orient="horz" pos="4224"/>
        <p:guide orient="horz" pos="96"/>
        <p:guide orient="horz" pos="41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C011D7-FE6A-4143-A824-E8F0009F4A74}" type="datetimeFigureOut">
              <a:t>6/24/2022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DBF397-2A2E-5243-9C89-299CAB272396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40510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ption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 userDrawn="1"/>
        </p:nvSpPr>
        <p:spPr>
          <a:xfrm>
            <a:off x="0" y="0"/>
            <a:ext cx="4572000" cy="68660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BC1E3E"/>
              </a:solidFill>
              <a:latin typeface="Georgia" panose="02040502050405020303" pitchFamily="18" charset="0"/>
            </a:endParaRPr>
          </a:p>
        </p:txBody>
      </p:sp>
      <p:grpSp>
        <p:nvGrpSpPr>
          <p:cNvPr id="19" name="Group 18"/>
          <p:cNvGrpSpPr/>
          <p:nvPr userDrawn="1"/>
        </p:nvGrpSpPr>
        <p:grpSpPr>
          <a:xfrm>
            <a:off x="85468" y="81079"/>
            <a:ext cx="4483743" cy="6695842"/>
            <a:chOff x="85468" y="81079"/>
            <a:chExt cx="4486532" cy="6695842"/>
          </a:xfrm>
        </p:grpSpPr>
        <p:cxnSp>
          <p:nvCxnSpPr>
            <p:cNvPr id="20" name="Straight Connector 19"/>
            <p:cNvCxnSpPr/>
            <p:nvPr/>
          </p:nvCxnSpPr>
          <p:spPr>
            <a:xfrm flipH="1">
              <a:off x="85468" y="81079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>
              <a:off x="85468" y="81079"/>
              <a:ext cx="0" cy="6695842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85468" y="6776921"/>
              <a:ext cx="4486532" cy="0"/>
            </a:xfrm>
            <a:prstGeom prst="line">
              <a:avLst/>
            </a:prstGeom>
            <a:ln w="952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330496"/>
            <a:ext cx="2053177" cy="2983308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47" y="6044195"/>
            <a:ext cx="2410647" cy="601781"/>
          </a:xfrm>
          <a:prstGeom prst="rect">
            <a:avLst/>
          </a:prstGeom>
        </p:spPr>
      </p:pic>
      <p:sp>
        <p:nvSpPr>
          <p:cNvPr id="37" name="Picture Placeholder 36"/>
          <p:cNvSpPr>
            <a:spLocks noGrp="1"/>
          </p:cNvSpPr>
          <p:nvPr>
            <p:ph type="pic" sz="quarter" idx="13" hasCustomPrompt="1"/>
          </p:nvPr>
        </p:nvSpPr>
        <p:spPr>
          <a:xfrm>
            <a:off x="4568825" y="0"/>
            <a:ext cx="7623175" cy="6865938"/>
          </a:xfrm>
        </p:spPr>
        <p:txBody>
          <a:bodyPr/>
          <a:lstStyle>
            <a:lvl1pPr marL="0" marR="0" indent="0" algn="ctr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/>
              <a:t>Click icon and select an image. Use the CROP tool under the PICTURE FORMAT tab to adjust.</a:t>
            </a:r>
          </a:p>
          <a:p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6" hasCustomPrompt="1"/>
          </p:nvPr>
        </p:nvSpPr>
        <p:spPr>
          <a:xfrm>
            <a:off x="286606" y="1776413"/>
            <a:ext cx="2760662" cy="1652587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chemeClr val="bg1"/>
                </a:solidFill>
              </a:defRPr>
            </a:lvl1pPr>
            <a:lvl3pPr marL="914400" indent="0">
              <a:buNone/>
              <a:defRPr sz="3600"/>
            </a:lvl3pPr>
            <a:lvl4pPr marL="1371600" indent="0">
              <a:buNone/>
              <a:defRPr sz="3600"/>
            </a:lvl4pPr>
            <a:lvl5pPr marL="1828800" indent="0">
              <a:buNone/>
              <a:defRPr sz="3600"/>
            </a:lvl5pPr>
          </a:lstStyle>
          <a:p>
            <a:pPr lvl="0"/>
            <a:r>
              <a:rPr lang="en-US" dirty="0" smtClean="0"/>
              <a:t>Title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309940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Optio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 userDrawn="1"/>
        </p:nvSpPr>
        <p:spPr>
          <a:xfrm>
            <a:off x="85468" y="81079"/>
            <a:ext cx="12021064" cy="6695842"/>
          </a:xfrm>
          <a:prstGeom prst="rect">
            <a:avLst/>
          </a:prstGeom>
          <a:noFill/>
          <a:ln w="9525">
            <a:solidFill>
              <a:srgbClr val="BA0C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26454" y="-165260"/>
            <a:ext cx="471091" cy="684505"/>
          </a:xfrm>
          <a:prstGeom prst="rect">
            <a:avLst/>
          </a:prstGeom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1096595" y="206463"/>
            <a:ext cx="10910887" cy="677862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3600" b="0" i="0" u="none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dirty="0" smtClean="0"/>
              <a:t>Click to edit Master title style</a:t>
            </a:r>
            <a:endParaRPr lang="en-US" sz="3600" b="1" i="0" u="sng" dirty="0"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672847" y="1230923"/>
            <a:ext cx="10910888" cy="45777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0" i="0" baseline="0">
                <a:latin typeface="Georgia" panose="02040502050405020303" pitchFamily="18" charset="0"/>
                <a:ea typeface="Georgia" panose="02040502050405020303" pitchFamily="18" charset="0"/>
                <a:cs typeface="Arial" charset="0"/>
              </a:defRPr>
            </a:lvl1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8" name="Slide Number Placeholder 5"/>
          <p:cNvSpPr txBox="1">
            <a:spLocks/>
          </p:cNvSpPr>
          <p:nvPr userDrawn="1"/>
        </p:nvSpPr>
        <p:spPr>
          <a:xfrm>
            <a:off x="11177221" y="6282076"/>
            <a:ext cx="562541" cy="3698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fld id="{25A9C333-8DEA-A549-BB52-FB8135D4E171}" type="slidenum">
              <a:rPr lang="en-US" sz="1800" b="0" i="0" u="none">
                <a:solidFill>
                  <a:schemeClr val="tx1"/>
                </a:solidFill>
                <a:latin typeface="Georgia" panose="02040502050405020303" pitchFamily="18" charset="0"/>
                <a:ea typeface="Arial" charset="0"/>
                <a:cs typeface="Arial" charset="0"/>
              </a:rPr>
              <a:pPr algn="l"/>
              <a:t>‹#›</a:t>
            </a:fld>
            <a:endParaRPr lang="en-US" sz="1800" b="0" i="0" u="none" dirty="0">
              <a:solidFill>
                <a:schemeClr val="tx1"/>
              </a:solidFill>
              <a:latin typeface="Georgia" panose="02040502050405020303" pitchFamily="18" charset="0"/>
              <a:ea typeface="Arial" charset="0"/>
              <a:cs typeface="Arial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70" y="6248810"/>
            <a:ext cx="1909689" cy="476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8978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4320">
          <p15:clr>
            <a:srgbClr val="FBAE40"/>
          </p15:clr>
        </p15:guide>
        <p15:guide id="4" pos="4800">
          <p15:clr>
            <a:srgbClr val="FBAE40"/>
          </p15:clr>
        </p15:guide>
        <p15:guide id="5" pos="5280">
          <p15:clr>
            <a:srgbClr val="FBAE40"/>
          </p15:clr>
        </p15:guide>
        <p15:guide id="6" pos="5760">
          <p15:clr>
            <a:srgbClr val="FBAE40"/>
          </p15:clr>
        </p15:guide>
        <p15:guide id="7" pos="6240">
          <p15:clr>
            <a:srgbClr val="FBAE40"/>
          </p15:clr>
        </p15:guide>
        <p15:guide id="8" pos="6720">
          <p15:clr>
            <a:srgbClr val="FBAE40"/>
          </p15:clr>
        </p15:guide>
        <p15:guide id="9" pos="7200">
          <p15:clr>
            <a:srgbClr val="FBAE40"/>
          </p15:clr>
        </p15:guide>
        <p15:guide id="10" pos="7680">
          <p15:clr>
            <a:srgbClr val="FBAE40"/>
          </p15:clr>
        </p15:guide>
        <p15:guide id="11" pos="3360">
          <p15:clr>
            <a:srgbClr val="FBAE40"/>
          </p15:clr>
        </p15:guide>
        <p15:guide id="12" pos="2880">
          <p15:clr>
            <a:srgbClr val="FBAE40"/>
          </p15:clr>
        </p15:guide>
        <p15:guide id="13" pos="2400">
          <p15:clr>
            <a:srgbClr val="FBAE40"/>
          </p15:clr>
        </p15:guide>
        <p15:guide id="14" pos="1920">
          <p15:clr>
            <a:srgbClr val="FBAE40"/>
          </p15:clr>
        </p15:guide>
        <p15:guide id="15" pos="1440">
          <p15:clr>
            <a:srgbClr val="FBAE40"/>
          </p15:clr>
        </p15:guide>
        <p15:guide id="16" pos="960">
          <p15:clr>
            <a:srgbClr val="FBAE40"/>
          </p15:clr>
        </p15:guide>
        <p15:guide id="17" pos="480">
          <p15:clr>
            <a:srgbClr val="FBAE40"/>
          </p15:clr>
        </p15:guide>
        <p15:guide id="18">
          <p15:clr>
            <a:srgbClr val="FBAE40"/>
          </p15:clr>
        </p15:guide>
        <p15:guide id="19" orient="horz" pos="1728">
          <p15:clr>
            <a:srgbClr val="FBAE40"/>
          </p15:clr>
        </p15:guide>
        <p15:guide id="20" orient="horz" pos="1296">
          <p15:clr>
            <a:srgbClr val="FBAE40"/>
          </p15:clr>
        </p15:guide>
        <p15:guide id="21" orient="horz" pos="864">
          <p15:clr>
            <a:srgbClr val="FBAE40"/>
          </p15:clr>
        </p15:guide>
        <p15:guide id="22" orient="horz" pos="432">
          <p15:clr>
            <a:srgbClr val="FBAE40"/>
          </p15:clr>
        </p15:guide>
        <p15:guide id="23" orient="horz">
          <p15:clr>
            <a:srgbClr val="FBAE40"/>
          </p15:clr>
        </p15:guide>
        <p15:guide id="24" orient="horz" pos="2592">
          <p15:clr>
            <a:srgbClr val="FBAE40"/>
          </p15:clr>
        </p15:guide>
        <p15:guide id="25" orient="horz" pos="3024">
          <p15:clr>
            <a:srgbClr val="FBAE40"/>
          </p15:clr>
        </p15:guide>
        <p15:guide id="26" orient="horz" pos="3456">
          <p15:clr>
            <a:srgbClr val="FBAE40"/>
          </p15:clr>
        </p15:guide>
        <p15:guide id="27" orient="horz" pos="3888">
          <p15:clr>
            <a:srgbClr val="FBAE40"/>
          </p15:clr>
        </p15:guide>
        <p15:guide id="28" orient="horz" pos="432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30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42117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CC31D-D603-AD4D-9D1C-921DA5F7AA0A}" type="datetime1">
              <a:t>6/24/2022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Georgia" panose="02040502050405020303" pitchFamily="18" charset="0"/>
              </a:defRPr>
            </a:lvl1pPr>
          </a:lstStyle>
          <a:p>
            <a:fld id="{A8D9C27B-B23D-7147-B542-1233E532306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591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6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Georgia" panose="02040502050405020303" pitchFamily="18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4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Georgia" panose="02040502050405020303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neilbendle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763069" y="1661662"/>
            <a:ext cx="6516806" cy="190040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Notes on "Certified </a:t>
            </a:r>
            <a:r>
              <a:rPr lang="en-US" sz="2800" dirty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corporate social responsibility? The current state of certified and decertified B Corps." </a:t>
            </a:r>
            <a:r>
              <a:rPr lang="en-US" sz="2800" dirty="0" err="1">
                <a:ea typeface="Calibri" panose="020F0502020204030204" pitchFamily="34" charset="0"/>
                <a:cs typeface="Times New Roman" panose="02020603050405020304" pitchFamily="18" charset="0"/>
              </a:rPr>
              <a:t>Yeuseung</a:t>
            </a:r>
            <a:r>
              <a:rPr lang="en-US" sz="2800" dirty="0"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Kim (2021)</a:t>
            </a:r>
            <a:endParaRPr lang="en-US" sz="7200" dirty="0">
              <a:latin typeface="+mn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933666" y="3705366"/>
            <a:ext cx="54591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Published in 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Corporate Social Responsibility and Environmental Management </a:t>
            </a:r>
            <a:r>
              <a:rPr lang="en-US" i="1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28(6), pages  </a:t>
            </a:r>
            <a:r>
              <a:rPr lang="en-US" i="1" dirty="0">
                <a:ea typeface="Calibri" panose="020F0502020204030204" pitchFamily="34" charset="0"/>
                <a:cs typeface="Times New Roman" panose="02020603050405020304" pitchFamily="18" charset="0"/>
              </a:rPr>
              <a:t>1760-1768.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414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672846" y="1230922"/>
            <a:ext cx="11200705" cy="5347299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30000"/>
              </a:lnSpc>
            </a:pPr>
            <a:r>
              <a:rPr lang="en-US" sz="2400" dirty="0" smtClean="0"/>
              <a:t>These notes are made on published research papers. 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They are intended to make findings of academic research more accessible to those interested in B Corps who might not normally read the academic  literature.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I have tried to faithfully convey the ideas while adopting everyday language and omitting details important to academics but which don’t impact the core message.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That said, I am sure that I will not do this perfectly not least because the literature involves scholars using many different approaches.  If any authors feel I have misinterpreted key points please let me know. I’ll be happy to make changes.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Thank you,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Neil Bendle</a:t>
            </a:r>
            <a:endParaRPr lang="en-US" sz="2400" dirty="0"/>
          </a:p>
          <a:p>
            <a:pPr>
              <a:lnSpc>
                <a:spcPct val="130000"/>
              </a:lnSpc>
            </a:pPr>
            <a:r>
              <a:rPr lang="en-US" sz="2400" dirty="0" smtClean="0"/>
              <a:t>Associate Professor Of  Marketing</a:t>
            </a:r>
          </a:p>
          <a:p>
            <a:pPr>
              <a:lnSpc>
                <a:spcPct val="130000"/>
              </a:lnSpc>
            </a:pPr>
            <a:r>
              <a:rPr lang="en-US" sz="2400" dirty="0" smtClean="0"/>
              <a:t>Terry College of Business</a:t>
            </a:r>
          </a:p>
          <a:p>
            <a:pPr>
              <a:lnSpc>
                <a:spcPct val="130000"/>
              </a:lnSpc>
            </a:pPr>
            <a:r>
              <a:rPr lang="en-US" sz="2400" dirty="0" smtClean="0">
                <a:hlinkClick r:id="rId2"/>
              </a:rPr>
              <a:t>neilbendle.com</a:t>
            </a:r>
            <a:endParaRPr lang="en-US" sz="2400" dirty="0"/>
          </a:p>
        </p:txBody>
      </p:sp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rtl="0" eaLnBrk="1" latinLnBrk="0" hangingPunct="1"/>
            <a:r>
              <a:rPr lang="en-US" sz="3600" b="0" i="0" kern="1200" baseline="0" dirty="0" smtClean="0">
                <a:solidFill>
                  <a:srgbClr val="000000"/>
                </a:solidFill>
                <a:effectLst/>
                <a:latin typeface="Georgia" panose="02040502050405020303" pitchFamily="18" charset="0"/>
                <a:ea typeface="Georgia" panose="02040502050405020303" pitchFamily="18" charset="0"/>
                <a:cs typeface="Arial" panose="020B0604020202020204" pitchFamily="34" charset="0"/>
              </a:rPr>
              <a:t>B Corp Paper Notes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752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1230922"/>
            <a:ext cx="11443646" cy="5347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 Corps are mission-driven firms which agree to a certification process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aims to demonstrate that firms follow through on their claims to be focused on benefiting a range of stakeholders, not just the owners</a:t>
            </a:r>
          </a:p>
          <a:p>
            <a:pPr marL="10287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Stakeholders include any entities impacted by the firm</a:t>
            </a:r>
          </a:p>
          <a:p>
            <a:pPr marL="10287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E.g., employees, suppliers, the local community, the environment as well as the owners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Certification by B </a:t>
            </a:r>
            <a:r>
              <a:rPr lang="en-US" sz="2400" dirty="0"/>
              <a:t>L</a:t>
            </a:r>
            <a:r>
              <a:rPr lang="en-US" sz="2400" dirty="0" smtClean="0"/>
              <a:t>abs is voluntary and signals to the public firm’s commitment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Although B Labs started in the US it now has a global reach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err="1" smtClean="0"/>
              <a:t>Yeuseung</a:t>
            </a:r>
            <a:r>
              <a:rPr lang="en-US" sz="2400" dirty="0" smtClean="0"/>
              <a:t> Kim sought to understand B Corp globally, looking at 4061 companies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Key Objectives:</a:t>
            </a:r>
          </a:p>
          <a:p>
            <a:pPr marL="10287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To gain a better understanding of firms who certify</a:t>
            </a:r>
          </a:p>
          <a:p>
            <a:pPr marL="1028700" lvl="1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To gain a better understanding of firms who decertify</a:t>
            </a:r>
          </a:p>
          <a:p>
            <a:pPr marL="1485900" lvl="2" indent="-3429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I.e., let their B Corps Certification lapse by not reapplying for certification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B Corps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11012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893928"/>
            <a:ext cx="11443646" cy="568429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Firms must score </a:t>
            </a:r>
            <a:r>
              <a:rPr lang="en-US" sz="2400" dirty="0" smtClean="0"/>
              <a:t>80+ </a:t>
            </a:r>
            <a:r>
              <a:rPr lang="en-US" sz="2400" dirty="0"/>
              <a:t>on </a:t>
            </a:r>
            <a:r>
              <a:rPr lang="en-US" sz="2400" dirty="0" smtClean="0"/>
              <a:t>assessment (BIA) of </a:t>
            </a:r>
            <a:r>
              <a:rPr lang="en-US" sz="2400" dirty="0"/>
              <a:t>their business </a:t>
            </a:r>
            <a:r>
              <a:rPr lang="en-US" sz="2400" dirty="0" smtClean="0"/>
              <a:t>practice to certify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This involves a significant commitment of effort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BIA gives scores on five dimensions and </a:t>
            </a:r>
            <a:r>
              <a:rPr lang="en-US" sz="2400" dirty="0"/>
              <a:t>an overall </a:t>
            </a:r>
            <a:r>
              <a:rPr lang="en-US" sz="2400" dirty="0" smtClean="0"/>
              <a:t>score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 smtClean="0"/>
              <a:t>Governance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 smtClean="0"/>
              <a:t>Workers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 smtClean="0"/>
              <a:t>Community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 smtClean="0"/>
              <a:t>Customers</a:t>
            </a:r>
          </a:p>
          <a:p>
            <a:pPr marL="1143000" lvl="1" indent="-457200">
              <a:buFont typeface="+mj-lt"/>
              <a:buAutoNum type="arabicPeriod"/>
            </a:pPr>
            <a:r>
              <a:rPr lang="en-US" dirty="0" smtClean="0"/>
              <a:t>Environment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After a firm becomes a B Corp it is required to recertify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I.e., show it still applies stakeholder friendly business practices that earned it certification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Recertification must happen every 3 years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Prior to 2018 recertification had to happen every 2 years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Recertification also involves a significant commitment of effort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As such, recertifying demonstrates that, for whatever reason, the firm must have believed that certification was a worthwhile process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Certification And Recertification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9082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1230922"/>
            <a:ext cx="11443646" cy="5347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 Labs provide data on firms that have been certified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This included details such as: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D</a:t>
            </a:r>
            <a:r>
              <a:rPr lang="en-US" dirty="0" smtClean="0"/>
              <a:t>ates for 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umber of times certified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Location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umber of employees and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BIA score (overall and broken down into five dimensions)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dirty="0" err="1" smtClean="0"/>
              <a:t>Yeuseung</a:t>
            </a:r>
            <a:r>
              <a:rPr lang="en-US" sz="2400" dirty="0" smtClean="0"/>
              <a:t> Kim looked at all the companies reported on by B Labs and found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4061 firms had become B Corps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3100 were currently certified (as time of </a:t>
            </a:r>
            <a:r>
              <a:rPr lang="en-US" dirty="0" smtClean="0"/>
              <a:t>writing in 2020)</a:t>
            </a:r>
            <a:endParaRPr lang="en-US" dirty="0" smtClean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961 had decertified (let their certifications lapse)</a:t>
            </a:r>
          </a:p>
          <a:p>
            <a:pPr marL="1485900" lvl="2" indent="-342900">
              <a:buFont typeface="Arial" panose="020B0604020202020204" pitchFamily="34" charset="0"/>
              <a:buChar char="•"/>
            </a:pPr>
            <a:r>
              <a:rPr lang="en-US" dirty="0" smtClean="0"/>
              <a:t>A 23.7% lapsing (decertification) rate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Data On B Corps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295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57201" y="1230922"/>
            <a:ext cx="11443646" cy="5347299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The US has the largest share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40.3% based in US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20.8% in Europe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16.7% in South America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Most are small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Largest segment 1-9 employee (37.1% of firms)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Certification has only been running since 2007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First certification for firms varies between 2007 and the time of the study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Some had been certified up to 6 times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Certification being relatively new means many firms did not have too many opportunities to recertify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Author </a:t>
            </a:r>
            <a:r>
              <a:rPr lang="en-US" sz="2400" dirty="0"/>
              <a:t>was able to look at who </a:t>
            </a:r>
            <a:r>
              <a:rPr lang="en-US" sz="2400" dirty="0" smtClean="0"/>
              <a:t>decertified</a:t>
            </a:r>
            <a:endParaRPr lang="en-US" sz="2400" dirty="0"/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Although there is no formal decertification process. Decertifying is letting the certification lapse by not completing the regular recertification process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What Do We Know About B Corps?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35899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2"/>
          </p:nvPr>
        </p:nvSpPr>
        <p:spPr>
          <a:xfrm>
            <a:off x="402610" y="1101268"/>
            <a:ext cx="11443646" cy="557248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First recertification opportunity is where firms are most likely to decertify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Increasing numbers of certifications bring a lessened chance of decertification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Those recertifying multiple times presumably have a stronger commitment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They are also likely find the process easier with greater experience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Those recertifying had slightly higher overall scores on the original certifications than those that decertified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 smtClean="0"/>
              <a:t>Presumable those with higher scores were more committed, found the process easier, and were simply better aligned with the B Corp idea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/>
              <a:t>Between </a:t>
            </a:r>
            <a:r>
              <a:rPr lang="en-US" sz="2400" dirty="0"/>
              <a:t>those who </a:t>
            </a:r>
            <a:r>
              <a:rPr lang="en-US" sz="2400" dirty="0" smtClean="0"/>
              <a:t>re- </a:t>
            </a:r>
            <a:r>
              <a:rPr lang="en-US" sz="2400" dirty="0"/>
              <a:t>and </a:t>
            </a:r>
            <a:r>
              <a:rPr lang="en-US" sz="2400" dirty="0" smtClean="0"/>
              <a:t>decertified a difference was seen in the scores on the workers and governance dimensions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r>
              <a:rPr lang="en-US" dirty="0"/>
              <a:t>N</a:t>
            </a:r>
            <a:r>
              <a:rPr lang="en-US" dirty="0" smtClean="0"/>
              <a:t>o difference was seen on the community, customers or environment scores</a:t>
            </a:r>
          </a:p>
          <a:p>
            <a:pPr marL="342900" indent="-342900">
              <a:spcBef>
                <a:spcPts val="3000"/>
              </a:spcBef>
              <a:buFont typeface="Arial" panose="020B0604020202020204" pitchFamily="34" charset="0"/>
              <a:buChar char="•"/>
            </a:pPr>
            <a:r>
              <a:rPr lang="en-US" sz="2400" i="1" dirty="0" smtClean="0"/>
              <a:t>Summary: There was a 23.7% decertification rate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/>
              <a:t>The chance of de-certification falls with more certifications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 smtClean="0"/>
              <a:t>Firms with higher overall initial BIA scores were more likely to re-certify</a:t>
            </a:r>
          </a:p>
          <a:p>
            <a:pPr marL="1028700" lvl="1" indent="-342900">
              <a:buFont typeface="Arial" panose="020B0604020202020204" pitchFamily="34" charset="0"/>
              <a:buChar char="•"/>
            </a:pPr>
            <a:endParaRPr lang="en-US" dirty="0" smtClean="0"/>
          </a:p>
        </p:txBody>
      </p:sp>
      <p:sp>
        <p:nvSpPr>
          <p:cNvPr id="5" name="Title 4"/>
          <p:cNvSpPr>
            <a:spLocks noGrp="1"/>
          </p:cNvSpPr>
          <p:nvPr>
            <p:ph type="title" idx="4294967295"/>
          </p:nvPr>
        </p:nvSpPr>
        <p:spPr>
          <a:xfrm>
            <a:off x="947382" y="160410"/>
            <a:ext cx="10515600" cy="813044"/>
          </a:xfrm>
        </p:spPr>
        <p:txBody>
          <a:bodyPr>
            <a:normAutofit/>
          </a:bodyPr>
          <a:lstStyle/>
          <a:p>
            <a:pPr rtl="0" eaLnBrk="1" latinLnBrk="0" hangingPunct="1"/>
            <a:r>
              <a:rPr lang="en-US" dirty="0" smtClean="0"/>
              <a:t>Who Decertifies?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8137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EORGIA BRAND">
      <a:dk1>
        <a:srgbClr val="000000"/>
      </a:dk1>
      <a:lt1>
        <a:srgbClr val="FFFFFF"/>
      </a:lt1>
      <a:dk2>
        <a:srgbClr val="BA0C2F"/>
      </a:dk2>
      <a:lt2>
        <a:srgbClr val="D6D2C4"/>
      </a:lt2>
      <a:accent1>
        <a:srgbClr val="9EA2A2"/>
      </a:accent1>
      <a:accent2>
        <a:srgbClr val="66435A"/>
      </a:accent2>
      <a:accent3>
        <a:srgbClr val="BFB800"/>
      </a:accent3>
      <a:accent4>
        <a:srgbClr val="00677F"/>
      </a:accent4>
      <a:accent5>
        <a:srgbClr val="776E64"/>
      </a:accent5>
      <a:accent6>
        <a:srgbClr val="FFCD00"/>
      </a:accent6>
      <a:hlink>
        <a:srgbClr val="00A3AD"/>
      </a:hlink>
      <a:folHlink>
        <a:srgbClr val="594A25"/>
      </a:folHlink>
    </a:clrScheme>
    <a:fontScheme name="Georgia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ilBendle2022Template" id="{BEC7C343-AD47-4005-8A73-A213DC9360E4}" vid="{C0C44C52-2BE0-456F-B5AE-B170397002F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37B16C695A6BE4081CB91735EF9FF34" ma:contentTypeVersion="15" ma:contentTypeDescription="Create a new document." ma:contentTypeScope="" ma:versionID="828e9ca758edf452246ff65c53f1fa42">
  <xsd:schema xmlns:xsd="http://www.w3.org/2001/XMLSchema" xmlns:xs="http://www.w3.org/2001/XMLSchema" xmlns:p="http://schemas.microsoft.com/office/2006/metadata/properties" xmlns:ns1="http://schemas.microsoft.com/sharepoint/v3" xmlns:ns3="b70f4fde-7caf-486e-a0b3-a0757680229a" xmlns:ns4="5a7019cc-b1f3-44a3-97b2-8299f962a184" targetNamespace="http://schemas.microsoft.com/office/2006/metadata/properties" ma:root="true" ma:fieldsID="10ba8c1773ce35c25d3494f4116983cc" ns1:_="" ns3:_="" ns4:_="">
    <xsd:import namespace="http://schemas.microsoft.com/sharepoint/v3"/>
    <xsd:import namespace="b70f4fde-7caf-486e-a0b3-a0757680229a"/>
    <xsd:import namespace="5a7019cc-b1f3-44a3-97b2-8299f962a18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70f4fde-7caf-486e-a0b3-a075768022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a7019cc-b1f3-44a3-97b2-8299f962a184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E6BE9F8-6F62-409D-8D9D-E22959AA743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8341D4B-1D7D-4B1D-8050-AE5A4FEAA25C}">
  <ds:schemaRefs>
    <ds:schemaRef ds:uri="http://purl.org/dc/elements/1.1/"/>
    <ds:schemaRef ds:uri="http://schemas.microsoft.com/office/2006/metadata/properties"/>
    <ds:schemaRef ds:uri="http://schemas.microsoft.com/sharepoint/v3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5a7019cc-b1f3-44a3-97b2-8299f962a184"/>
    <ds:schemaRef ds:uri="b70f4fde-7caf-486e-a0b3-a0757680229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0A385C94-8A51-47DC-8E82-E14FE50FD5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b70f4fde-7caf-486e-a0b3-a0757680229a"/>
    <ds:schemaRef ds:uri="5a7019cc-b1f3-44a3-97b2-8299f962a18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NeilBendle2022Template</Template>
  <TotalTime>382</TotalTime>
  <Words>758</Words>
  <Application>Microsoft Office PowerPoint</Application>
  <PresentationFormat>Widescreen</PresentationFormat>
  <Paragraphs>77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Georgia</vt:lpstr>
      <vt:lpstr>Times New Roman</vt:lpstr>
      <vt:lpstr>Office Theme</vt:lpstr>
      <vt:lpstr>Notes on "Certified corporate social responsibility? The current state of certified and decertified B Corps." Yeuseung Kim (2021)</vt:lpstr>
      <vt:lpstr>B Corp Paper Notes</vt:lpstr>
      <vt:lpstr>B Corps</vt:lpstr>
      <vt:lpstr>Certification And Recertification</vt:lpstr>
      <vt:lpstr>Data On B Corps</vt:lpstr>
      <vt:lpstr>What Do We Know About B Corps?</vt:lpstr>
      <vt:lpstr>Who Decertifies?</vt:lpstr>
    </vt:vector>
  </TitlesOfParts>
  <Company>University of Georgia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Thomas Bendle</dc:creator>
  <cp:lastModifiedBy>Neil Thomas Bendle</cp:lastModifiedBy>
  <cp:revision>40</cp:revision>
  <dcterms:created xsi:type="dcterms:W3CDTF">2022-06-22T12:52:19Z</dcterms:created>
  <dcterms:modified xsi:type="dcterms:W3CDTF">2022-06-24T19:39:29Z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0x010100637B16C695A6BE4081CB91735EF9FF34</vt:lpwstr>
  </property>
</Properties>
</file>