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7" r:id="rId5"/>
    <p:sldId id="260" r:id="rId6"/>
    <p:sldId id="259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120" userDrawn="1">
          <p15:clr>
            <a:srgbClr val="A4A3A4"/>
          </p15:clr>
        </p15:guide>
        <p15:guide id="9" pos="7560" userDrawn="1">
          <p15:clr>
            <a:srgbClr val="A4A3A4"/>
          </p15:clr>
        </p15:guide>
        <p15:guide id="10" orient="horz" pos="3456" userDrawn="1">
          <p15:clr>
            <a:srgbClr val="A4A3A4"/>
          </p15:clr>
        </p15:guide>
        <p15:guide id="11" orient="horz" pos="2592" userDrawn="1">
          <p15:clr>
            <a:srgbClr val="A4A3A4"/>
          </p15:clr>
        </p15:guide>
        <p15:guide id="12" orient="horz" pos="1728" userDrawn="1">
          <p15:clr>
            <a:srgbClr val="A4A3A4"/>
          </p15:clr>
        </p15:guide>
        <p15:guide id="13" orient="horz" pos="864" userDrawn="1">
          <p15:clr>
            <a:srgbClr val="A4A3A4"/>
          </p15:clr>
        </p15:guide>
        <p15:guide id="14" orient="horz" pos="3888" userDrawn="1">
          <p15:clr>
            <a:srgbClr val="A4A3A4"/>
          </p15:clr>
        </p15:guide>
        <p15:guide id="15" orient="horz" pos="3024" userDrawn="1">
          <p15:clr>
            <a:srgbClr val="A4A3A4"/>
          </p15:clr>
        </p15:guide>
        <p15:guide id="16" orient="horz" pos="2160" userDrawn="1">
          <p15:clr>
            <a:srgbClr val="A4A3A4"/>
          </p15:clr>
        </p15:guide>
        <p15:guide id="17" orient="horz" pos="1296" userDrawn="1">
          <p15:clr>
            <a:srgbClr val="A4A3A4"/>
          </p15:clr>
        </p15:guide>
        <p15:guide id="18" orient="horz" pos="432" userDrawn="1">
          <p15:clr>
            <a:srgbClr val="A4A3A4"/>
          </p15:clr>
        </p15:guide>
        <p15:guide id="19" userDrawn="1">
          <p15:clr>
            <a:srgbClr val="A4A3A4"/>
          </p15:clr>
        </p15:guide>
        <p15:guide id="20" pos="7680" userDrawn="1">
          <p15:clr>
            <a:srgbClr val="A4A3A4"/>
          </p15:clr>
        </p15:guide>
        <p15:guide id="21" pos="1920" userDrawn="1">
          <p15:clr>
            <a:srgbClr val="A4A3A4"/>
          </p15:clr>
        </p15:guide>
        <p15:guide id="22" pos="3840" userDrawn="1">
          <p15:clr>
            <a:srgbClr val="A4A3A4"/>
          </p15:clr>
        </p15:guide>
        <p15:guide id="23" pos="5760" userDrawn="1">
          <p15:clr>
            <a:srgbClr val="A4A3A4"/>
          </p15:clr>
        </p15:guide>
        <p15:guide id="24" pos="960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6" pos="4800" userDrawn="1">
          <p15:clr>
            <a:srgbClr val="A4A3A4"/>
          </p15:clr>
        </p15:guide>
        <p15:guide id="27" pos="6720" userDrawn="1">
          <p15:clr>
            <a:srgbClr val="A4A3A4"/>
          </p15:clr>
        </p15:guide>
        <p15:guide id="28" pos="1440" userDrawn="1">
          <p15:clr>
            <a:srgbClr val="A4A3A4"/>
          </p15:clr>
        </p15:guide>
        <p15:guide id="29" pos="480" userDrawn="1">
          <p15:clr>
            <a:srgbClr val="A4A3A4"/>
          </p15:clr>
        </p15:guide>
        <p15:guide id="30" pos="2400" userDrawn="1">
          <p15:clr>
            <a:srgbClr val="A4A3A4"/>
          </p15:clr>
        </p15:guide>
        <p15:guide id="31" pos="3360" userDrawn="1">
          <p15:clr>
            <a:srgbClr val="A4A3A4"/>
          </p15:clr>
        </p15:guide>
        <p15:guide id="32" pos="4320" userDrawn="1">
          <p15:clr>
            <a:srgbClr val="A4A3A4"/>
          </p15:clr>
        </p15:guide>
        <p15:guide id="33" pos="5280" userDrawn="1">
          <p15:clr>
            <a:srgbClr val="A4A3A4"/>
          </p15:clr>
        </p15:guide>
        <p15:guide id="34" pos="6240" userDrawn="1">
          <p15:clr>
            <a:srgbClr val="A4A3A4"/>
          </p15:clr>
        </p15:guide>
        <p15:guide id="35" pos="7200" userDrawn="1">
          <p15:clr>
            <a:srgbClr val="A4A3A4"/>
          </p15:clr>
        </p15:guide>
        <p15:guide id="36" orient="horz" pos="4224" userDrawn="1">
          <p15:clr>
            <a:srgbClr val="A4A3A4"/>
          </p15:clr>
        </p15:guide>
        <p15:guide id="37" orient="horz" pos="96" userDrawn="1">
          <p15:clr>
            <a:srgbClr val="A4A3A4"/>
          </p15:clr>
        </p15:guide>
        <p15:guide id="38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A0C2F"/>
    <a:srgbClr val="8C908E"/>
    <a:srgbClr val="BC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0648" autoAdjust="0"/>
  </p:normalViewPr>
  <p:slideViewPr>
    <p:cSldViewPr snapToGrid="0" snapToObjects="1" showGuides="1">
      <p:cViewPr varScale="1">
        <p:scale>
          <a:sx n="74" d="100"/>
          <a:sy n="74" d="100"/>
        </p:scale>
        <p:origin x="1985" y="62"/>
      </p:cViewPr>
      <p:guideLst>
        <p:guide orient="horz"/>
        <p:guide orient="horz" pos="4320"/>
        <p:guide pos="120"/>
        <p:guide pos="7560"/>
        <p:guide orient="horz" pos="3456"/>
        <p:guide orient="horz" pos="2592"/>
        <p:guide orient="horz" pos="1728"/>
        <p:guide orient="horz" pos="864"/>
        <p:guide orient="horz" pos="3888"/>
        <p:guide orient="horz" pos="3024"/>
        <p:guide orient="horz" pos="2160"/>
        <p:guide orient="horz" pos="1296"/>
        <p:guide orient="horz" pos="432"/>
        <p:guide/>
        <p:guide pos="7680"/>
        <p:guide pos="1920"/>
        <p:guide pos="3840"/>
        <p:guide pos="5760"/>
        <p:guide pos="960"/>
        <p:guide pos="2880"/>
        <p:guide pos="4800"/>
        <p:guide pos="6720"/>
        <p:guide pos="1440"/>
        <p:guide pos="480"/>
        <p:guide pos="2400"/>
        <p:guide pos="3360"/>
        <p:guide pos="4320"/>
        <p:guide pos="5280"/>
        <p:guide pos="6240"/>
        <p:guide pos="7200"/>
        <p:guide orient="horz" pos="4224"/>
        <p:guide orient="horz" pos="96"/>
        <p:guide orient="horz"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il Thomas Bendle" userId="ac11fc6b-727a-421a-a6ad-692986a5b44d" providerId="ADAL" clId="{948A1544-6E78-4F65-8066-7F59D036688A}"/>
    <pc:docChg chg="delSld modSld">
      <pc:chgData name="Neil Thomas Bendle" userId="ac11fc6b-727a-421a-a6ad-692986a5b44d" providerId="ADAL" clId="{948A1544-6E78-4F65-8066-7F59D036688A}" dt="2022-06-27T13:37:59.421" v="46" actId="47"/>
      <pc:docMkLst>
        <pc:docMk/>
      </pc:docMkLst>
      <pc:sldChg chg="modSp mod">
        <pc:chgData name="Neil Thomas Bendle" userId="ac11fc6b-727a-421a-a6ad-692986a5b44d" providerId="ADAL" clId="{948A1544-6E78-4F65-8066-7F59D036688A}" dt="2022-06-27T13:37:47.821" v="43" actId="20577"/>
        <pc:sldMkLst>
          <pc:docMk/>
          <pc:sldMk cId="1054141095" sldId="257"/>
        </pc:sldMkLst>
        <pc:spChg chg="mod">
          <ac:chgData name="Neil Thomas Bendle" userId="ac11fc6b-727a-421a-a6ad-692986a5b44d" providerId="ADAL" clId="{948A1544-6E78-4F65-8066-7F59D036688A}" dt="2022-06-27T13:37:22.464" v="15" actId="20577"/>
          <ac:spMkLst>
            <pc:docMk/>
            <pc:sldMk cId="1054141095" sldId="257"/>
            <ac:spMk id="2" creationId="{00000000-0000-0000-0000-000000000000}"/>
          </ac:spMkLst>
        </pc:spChg>
        <pc:spChg chg="mod">
          <ac:chgData name="Neil Thomas Bendle" userId="ac11fc6b-727a-421a-a6ad-692986a5b44d" providerId="ADAL" clId="{948A1544-6E78-4F65-8066-7F59D036688A}" dt="2022-06-27T13:37:47.821" v="43" actId="20577"/>
          <ac:spMkLst>
            <pc:docMk/>
            <pc:sldMk cId="1054141095" sldId="257"/>
            <ac:spMk id="3" creationId="{00000000-0000-0000-0000-000000000000}"/>
          </ac:spMkLst>
        </pc:spChg>
      </pc:sldChg>
      <pc:sldChg chg="modSp mod">
        <pc:chgData name="Neil Thomas Bendle" userId="ac11fc6b-727a-421a-a6ad-692986a5b44d" providerId="ADAL" clId="{948A1544-6E78-4F65-8066-7F59D036688A}" dt="2022-06-27T13:37:55.109" v="45" actId="20577"/>
        <pc:sldMkLst>
          <pc:docMk/>
          <pc:sldMk cId="2581101274" sldId="259"/>
        </pc:sldMkLst>
        <pc:spChg chg="mod">
          <ac:chgData name="Neil Thomas Bendle" userId="ac11fc6b-727a-421a-a6ad-692986a5b44d" providerId="ADAL" clId="{948A1544-6E78-4F65-8066-7F59D036688A}" dt="2022-06-27T13:37:52.247" v="44" actId="6549"/>
          <ac:spMkLst>
            <pc:docMk/>
            <pc:sldMk cId="2581101274" sldId="259"/>
            <ac:spMk id="3" creationId="{00000000-0000-0000-0000-000000000000}"/>
          </ac:spMkLst>
        </pc:spChg>
        <pc:spChg chg="mod">
          <ac:chgData name="Neil Thomas Bendle" userId="ac11fc6b-727a-421a-a6ad-692986a5b44d" providerId="ADAL" clId="{948A1544-6E78-4F65-8066-7F59D036688A}" dt="2022-06-27T13:37:55.109" v="45" actId="20577"/>
          <ac:spMkLst>
            <pc:docMk/>
            <pc:sldMk cId="2581101274" sldId="259"/>
            <ac:spMk id="5" creationId="{00000000-0000-0000-0000-000000000000}"/>
          </ac:spMkLst>
        </pc:spChg>
      </pc:sldChg>
      <pc:sldChg chg="del">
        <pc:chgData name="Neil Thomas Bendle" userId="ac11fc6b-727a-421a-a6ad-692986a5b44d" providerId="ADAL" clId="{948A1544-6E78-4F65-8066-7F59D036688A}" dt="2022-06-27T13:37:59.421" v="46" actId="47"/>
        <pc:sldMkLst>
          <pc:docMk/>
          <pc:sldMk cId="2640446636" sldId="261"/>
        </pc:sldMkLst>
      </pc:sldChg>
      <pc:sldChg chg="del">
        <pc:chgData name="Neil Thomas Bendle" userId="ac11fc6b-727a-421a-a6ad-692986a5b44d" providerId="ADAL" clId="{948A1544-6E78-4F65-8066-7F59D036688A}" dt="2022-06-27T13:37:59.421" v="46" actId="47"/>
        <pc:sldMkLst>
          <pc:docMk/>
          <pc:sldMk cId="4174557958" sldId="262"/>
        </pc:sldMkLst>
      </pc:sldChg>
      <pc:sldChg chg="del">
        <pc:chgData name="Neil Thomas Bendle" userId="ac11fc6b-727a-421a-a6ad-692986a5b44d" providerId="ADAL" clId="{948A1544-6E78-4F65-8066-7F59D036688A}" dt="2022-06-27T13:37:59.421" v="46" actId="47"/>
        <pc:sldMkLst>
          <pc:docMk/>
          <pc:sldMk cId="2269136012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011D7-FE6A-4143-A824-E8F0009F4A74}" type="datetimeFigureOut">
              <a:t>7/6/2022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F397-2A2E-5243-9C89-299CAB2723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5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C1E3E"/>
              </a:solidFill>
              <a:latin typeface="Georgia" panose="02040502050405020303" pitchFamily="18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47" y="6044195"/>
            <a:ext cx="2410647" cy="601781"/>
          </a:xfrm>
          <a:prstGeom prst="rect">
            <a:avLst/>
          </a:prstGeom>
        </p:spPr>
      </p:pic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86606" y="1776413"/>
            <a:ext cx="2760662" cy="1652587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/>
              <a:t>Title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099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6595" y="206463"/>
            <a:ext cx="10910887" cy="677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i="0" u="none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0910888" cy="45777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177221" y="6282076"/>
            <a:ext cx="56254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0" i="0" u="none">
                <a:solidFill>
                  <a:schemeClr val="tx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pPr algn="l"/>
              <a:t>‹#›</a:t>
            </a:fld>
            <a:endParaRPr lang="en-US" sz="1800" b="0" i="0" u="none" dirty="0">
              <a:solidFill>
                <a:schemeClr val="tx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70" y="6248810"/>
            <a:ext cx="1909689" cy="4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11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A8D9C27B-B23D-7147-B542-1233E53230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eilbend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63069" y="1661662"/>
            <a:ext cx="6516806" cy="1900402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Notes on </a:t>
            </a:r>
            <a:r>
              <a:rPr lang="en-US" sz="2800" dirty="0" err="1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Suntae</a:t>
            </a:r>
            <a:r>
              <a:rPr lang="en-US" sz="2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Kim 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and Todd </a:t>
            </a:r>
            <a:r>
              <a:rPr lang="en-US" sz="2800" dirty="0" err="1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Schifeling</a:t>
            </a:r>
            <a:r>
              <a:rPr lang="en-US" sz="2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"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Good Corp, Bad Corp, and the Rise of B Corps: How Market Incumbents’ Diverse Responses Reinvigorate Challengers</a:t>
            </a:r>
            <a:r>
              <a:rPr lang="en-US" sz="2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.“ (2022)</a:t>
            </a:r>
            <a:endParaRPr lang="en-US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24735" y="4401402"/>
            <a:ext cx="545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Published in Administrative Science 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Quarterly,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5414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200705" cy="53472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These notes are made on published research papers. 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They are intended to make findings of academic research more accessible to those interested in B Corps who might not normally read the academic  literature.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I have tried to faithfully convey the ideas while adopting everyday language and omitting details important to academics but which don’t impact the core message.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That said, I am sure that I will not do this perfectly not least because the literature involves scholars using many different approaches.  If any authors feel I have misinterpreted key points please let me know. I’ll be happy to make changes.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Thank you,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Neil Bendle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Associate Professor Of  Marketing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Terry College of Business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hlinkClick r:id="rId2"/>
              </a:rPr>
              <a:t>neilbendle.com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Corp Paper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914400"/>
            <a:ext cx="11443646" cy="5745707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Movements often run into a dilemma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</a:t>
            </a:r>
            <a:r>
              <a:rPr lang="en-US" sz="2400" dirty="0" smtClean="0"/>
              <a:t>mphasize purity and keep the core ideals intact but risk marginalization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Aim to expand and become more mainstream but risk losing meaning</a:t>
            </a:r>
          </a:p>
          <a:p>
            <a:pPr marL="457200" indent="-4572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The B Corp movement is an attempt to change the logic of the market</a:t>
            </a:r>
          </a:p>
          <a:p>
            <a:pPr marL="11430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Moving firm purpose away from solely focusing on value to owners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Authors look at how the B Corp movement has coped with the purity versus expansion dilemma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They also look at how incumbents react to ideas that seek to change the way business is done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These incumbent responses are heterogeneous (i.e., varied)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Some incumbents hold true to their original ideas, e.g., reaffirming shareholders are what matters and seek to paint any change as illegitimate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Others seek to coopt elements of the new ideas, e.g., adding ESG (Environmental, social and Governance) reports while keeping the fundamental idea of shareholder primacy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/>
              <a:t>Balancing Purity And Expansion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10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 Corp Movement	</a:t>
            </a:r>
            <a:endParaRPr lang="en-US" dirty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88492" y="987574"/>
            <a:ext cx="11391333" cy="559758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Authors outline B Corp movement noting it emerged for two divergent reasons: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move away from </a:t>
            </a:r>
            <a:r>
              <a:rPr lang="en-US" sz="2400" dirty="0"/>
              <a:t>“bad corps” </a:t>
            </a:r>
            <a:r>
              <a:rPr lang="en-US" sz="2400" dirty="0" smtClean="0"/>
              <a:t>embracing shareholder </a:t>
            </a:r>
            <a:r>
              <a:rPr lang="en-US" sz="2400" dirty="0"/>
              <a:t>primacy (</a:t>
            </a:r>
            <a:r>
              <a:rPr lang="en-US" sz="2400" dirty="0" smtClean="0"/>
              <a:t>idea that firms are there just to create profits)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differentiate </a:t>
            </a:r>
            <a:r>
              <a:rPr lang="en-US" sz="2400" dirty="0" smtClean="0"/>
              <a:t>from </a:t>
            </a:r>
            <a:r>
              <a:rPr lang="en-US" sz="2400" dirty="0"/>
              <a:t>sustainability-embracing corporations </a:t>
            </a:r>
            <a:r>
              <a:rPr lang="en-US" sz="2400" dirty="0" smtClean="0"/>
              <a:t>(“</a:t>
            </a:r>
            <a:r>
              <a:rPr lang="en-US" sz="2400" dirty="0"/>
              <a:t>good corps</a:t>
            </a:r>
            <a:r>
              <a:rPr lang="en-US" sz="2400" dirty="0" smtClean="0"/>
              <a:t>”) who don’t go far enough, B Corp demonstrate an authentic difference</a:t>
            </a:r>
          </a:p>
          <a:p>
            <a:pPr marL="457200" indent="-457200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B Corp see themselves benefiting a range of stakeholders beyond simply owners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This is a </a:t>
            </a:r>
            <a:r>
              <a:rPr lang="en-US" dirty="0"/>
              <a:t>significant break with traditional </a:t>
            </a:r>
            <a:r>
              <a:rPr lang="en-US" dirty="0" smtClean="0"/>
              <a:t>shareholder focused business </a:t>
            </a:r>
            <a:r>
              <a:rPr lang="en-US" dirty="0"/>
              <a:t>logic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These wider stakeholders who deserve to be considered include employees, customers, community, governance and the environment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Joining B Corp movement is covered &amp; industries as is where early B Corp arose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Faced with the challenge of B Corps, bad </a:t>
            </a:r>
            <a:r>
              <a:rPr lang="en-US" sz="2400" dirty="0" err="1" smtClean="0"/>
              <a:t>corp</a:t>
            </a:r>
            <a:r>
              <a:rPr lang="en-US" sz="2400" dirty="0" smtClean="0"/>
              <a:t> and good </a:t>
            </a:r>
            <a:r>
              <a:rPr lang="en-US" sz="2400" dirty="0" err="1" smtClean="0"/>
              <a:t>corp</a:t>
            </a:r>
            <a:r>
              <a:rPr lang="en-US" sz="2400" dirty="0" smtClean="0"/>
              <a:t> incumbents find it hard/undesirable to abandon their past positions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E.g., they can’t just ditch the idea of shareholder primacy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How the do the incumbents react?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0205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How B Corp Spread And Reaction To This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951271"/>
            <a:ext cx="11334635" cy="5715000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Authors suggest that industries with a great commitment to maximizing shareholder value (i.e., treating concerns of wider stakeholders as illegitimate)</a:t>
            </a:r>
            <a:r>
              <a:rPr lang="en-US" sz="2400" dirty="0"/>
              <a:t> will see more B Corp</a:t>
            </a:r>
            <a:endParaRPr lang="en-US" sz="2400" dirty="0" smtClean="0"/>
          </a:p>
          <a:p>
            <a:pPr marL="10287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Those seeing business as being wider than just serving owners will seek the legitimacy of being part of the B Corp movement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Efforts </a:t>
            </a:r>
            <a:r>
              <a:rPr lang="en-US" sz="2400" dirty="0" smtClean="0"/>
              <a:t>to endorse environment and social responsibility </a:t>
            </a:r>
            <a:r>
              <a:rPr lang="en-US" sz="2400" dirty="0"/>
              <a:t> (i.e., trying to coopt the </a:t>
            </a:r>
            <a:r>
              <a:rPr lang="en-US" sz="2400" dirty="0" smtClean="0"/>
              <a:t>concerns) also see more B Corp formation</a:t>
            </a:r>
          </a:p>
          <a:p>
            <a:pPr marL="10287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Becoming a B Corp shows a way to signal commitment in a world where greenwashing may become common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They supported these 2 ideas with an analysis looking at </a:t>
            </a:r>
            <a:r>
              <a:rPr lang="en-US" sz="2400" dirty="0"/>
              <a:t>B Corp formation by </a:t>
            </a:r>
            <a:r>
              <a:rPr lang="en-US" sz="2400" dirty="0" smtClean="0"/>
              <a:t>industry and how such formation might be explained through shareholder maximization behavior and firms professing concern for environmental and social responsibility</a:t>
            </a:r>
            <a:endParaRPr lang="en-US" sz="24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Measures of traditional shareholder maximization behavior in an industry, including mass layoffs, these predicted B Corp formation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As did industry support for embracing ideas of responsible business, the authors used data on CSR reputation and firm messaging to measure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30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Two Major Reasons For Certification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Authors looked at what is written about B Corp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This was mostly looking at materials from the B Lab website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They qualitatively (based upon detailed reading) analyzed the writings that they found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This analysis suggested two major reason for becoming a B Corp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Opposition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To the mainstream idea that firms are there to only generate returns for the owners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Authenticity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/>
              <a:t>A desire to confirm, strengthen and demonstrate a commitment to sustainable business </a:t>
            </a:r>
            <a:r>
              <a:rPr lang="en-US" dirty="0" smtClean="0"/>
              <a:t>practices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207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Being Big And Being Good?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540111" y="994948"/>
            <a:ext cx="11229101" cy="539110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Challenge </a:t>
            </a:r>
            <a:r>
              <a:rPr lang="en-US" sz="2400" dirty="0" smtClean="0"/>
              <a:t>balancing purity and expansion involves how to approach large firms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For example, should subsidiaries of non-B Corp large companies be allowed to certify?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To understand this the authors looked at where B Lab</a:t>
            </a:r>
            <a:r>
              <a:rPr lang="en-US" sz="2400" dirty="0"/>
              <a:t> (who run B Corp certification)</a:t>
            </a:r>
            <a:r>
              <a:rPr lang="en-US" sz="2400" dirty="0" smtClean="0"/>
              <a:t> decision-making members came from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They also looked at archival materials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E</a:t>
            </a:r>
            <a:r>
              <a:rPr lang="en-US" dirty="0" smtClean="0"/>
              <a:t>.g., annual reports, blog posts, news articles.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Illustrates how B Lab managed to expand without losing character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Authors say B Lab adopted “paradoxical mobilization</a:t>
            </a:r>
            <a:r>
              <a:rPr lang="en-US" sz="2400" dirty="0" smtClean="0"/>
              <a:t>” which bridged both main reasons (opposition and authenticity) for B Corp certification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 Lab acknowledged: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Opposition to large company registration (or subsidiaries of large corporations)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Complementarity, benefits from having B Corp subsidiaries of large corporation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Mutual Constitution, getting big companies to certify could help change the market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Need to strike a balance, between having high standards and allowing a path for big companies to achieve maximal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Expansion and purity seen as complementary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548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Deploying Learning From Others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25099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Challenges of other movements facing the dilemma between purity and explanation are outlined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Paradoxical mobilization practices can involve delicately balancing competing demands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Swaying in one direction then the next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This may be easier for a private certifying body (like B Lab) than for a public regulatory body which may need to use clearer, more consistent rules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i="1" dirty="0" smtClean="0"/>
              <a:t>Wrap-up: new movements, such as the B Corp movement face a set of challenges not least balancing purity (maintaining ideals) versus expansion (having a greater impact)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/>
              <a:t>They also face quite varied incumbent responses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i="1" dirty="0" smtClean="0"/>
              <a:t>Incumbents ignoring the movement can provide fertile soil for change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i="1" dirty="0"/>
              <a:t>H</a:t>
            </a:r>
            <a:r>
              <a:rPr lang="en-US" i="1" dirty="0" smtClean="0"/>
              <a:t>alf-heartedly embracing change can legitimate the idea of change while further feeding the desire for significant change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123309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ilBendle2022Template" id="{BEC7C343-AD47-4005-8A73-A213DC9360E4}" vid="{C0C44C52-2BE0-456F-B5AE-B170397002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B16C695A6BE4081CB91735EF9FF34" ma:contentTypeVersion="15" ma:contentTypeDescription="Create a new document." ma:contentTypeScope="" ma:versionID="828e9ca758edf452246ff65c53f1fa42">
  <xsd:schema xmlns:xsd="http://www.w3.org/2001/XMLSchema" xmlns:xs="http://www.w3.org/2001/XMLSchema" xmlns:p="http://schemas.microsoft.com/office/2006/metadata/properties" xmlns:ns1="http://schemas.microsoft.com/sharepoint/v3" xmlns:ns3="b70f4fde-7caf-486e-a0b3-a0757680229a" xmlns:ns4="5a7019cc-b1f3-44a3-97b2-8299f962a184" targetNamespace="http://schemas.microsoft.com/office/2006/metadata/properties" ma:root="true" ma:fieldsID="10ba8c1773ce35c25d3494f4116983cc" ns1:_="" ns3:_="" ns4:_="">
    <xsd:import namespace="http://schemas.microsoft.com/sharepoint/v3"/>
    <xsd:import namespace="b70f4fde-7caf-486e-a0b3-a0757680229a"/>
    <xsd:import namespace="5a7019cc-b1f3-44a3-97b2-8299f962a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f4fde-7caf-486e-a0b3-a07576802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019cc-b1f3-44a3-97b2-8299f962a18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385C94-8A51-47DC-8E82-E14FE50F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0f4fde-7caf-486e-a0b3-a0757680229a"/>
    <ds:schemaRef ds:uri="5a7019cc-b1f3-44a3-97b2-8299f962a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341D4B-1D7D-4B1D-8050-AE5A4FEAA25C}">
  <ds:schemaRefs>
    <ds:schemaRef ds:uri="5a7019cc-b1f3-44a3-97b2-8299f962a184"/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b70f4fde-7caf-486e-a0b3-a0757680229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E6BE9F8-6F62-409D-8D9D-E22959AA74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NeilBendle2022Template</Template>
  <TotalTime>1036</TotalTime>
  <Words>1034</Words>
  <Application>Microsoft Office PowerPoint</Application>
  <PresentationFormat>Widescreen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Office Theme</vt:lpstr>
      <vt:lpstr>Notes on Suntae Kim and Todd Schifeling, "Good Corp, Bad Corp, and the Rise of B Corps: How Market Incumbents’ Diverse Responses Reinvigorate Challengers.“ (2022)</vt:lpstr>
      <vt:lpstr>B Corp Paper Notes</vt:lpstr>
      <vt:lpstr>Balancing Purity And Expansion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Thomas Bendle</dc:creator>
  <cp:lastModifiedBy>Neil Thomas Bendle</cp:lastModifiedBy>
  <cp:revision>79</cp:revision>
  <dcterms:created xsi:type="dcterms:W3CDTF">2022-06-22T12:52:19Z</dcterms:created>
  <dcterms:modified xsi:type="dcterms:W3CDTF">2022-07-06T14:28:49Z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0x010100637B16C695A6BE4081CB91735EF9FF34</vt:lpwstr>
  </property>
</Properties>
</file>